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82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MKI%20Utama4\Documents\Aditya%20Damar\202310_TIK%20Global_OKM%20B_Pak%20Bowo%20Witanto_Aditya%20Damar%20Sulistyo\202310_TIK%20Global_OKM%20B_Pak%20Bowo%20Witanto_Aditya%20Damar%20Sulityo_Excel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MKI%20Utama4\Documents\Aditya%20Damar\202310_TIK%20Global_OKM%20B_Pak%20Bowo%20Witanto_Aditya%20Damar%20Sulistyo\202310_TIK%20Global_OKM%20B_Pak%20Bowo%20Witanto_Aditya%20Damar%20Sulityo_Excel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MKI%20Utama4\Documents\Aditya%20Damar\202310_TIK%20Global_OKM%20B_Pak%20Bowo%20Witanto_Aditya%20Damar%20Sulistyo\202310_TIK%20Global_OKM%20B_Pak%20Bowo%20Witanto_Aditya%20Damar%20Sulityo_Excel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MKI%20Utama4\Documents\Aditya%20Damar\202310_TIK%20Global_OKM%20B_Pak%20Bowo%20Witanto_Aditya%20Damar%20Sulistyo\202310_TIK%20Global_OKM%20B_Pak%20Bowo%20Witanto_Aditya%20Damar%20Sulityo_Excel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MKI%20Utama4\Documents\Aditya%20Damar\202310_TIK%20Global_OKM%20B_Pak%20Bowo%20Witanto_Aditya%20Damar%20Sulistyo\202310_TIK%20Global_OKM%20B_Pak%20Bowo%20Witanto_Aditya%20Damar%20Sulityo_Excel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MKI%20Utama4\Documents\Aditya%20Damar\202310_TIK%20Global_OKM%20B_Pak%20Bowo%20Witanto_Aditya%20Damar%20Sulistyo\202310_TIK%20Global_OKM%20B_Pak%20Bowo%20Witanto_Aditya%20Damar%20Sulityo_Excel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Negara Paling Optimis akan Manfaat AI</a:t>
            </a:r>
          </a:p>
        </c:rich>
      </c:tx>
      <c:layout>
        <c:manualLayout>
          <c:xMode val="edge"/>
          <c:yMode val="edge"/>
          <c:x val="0.1308070381400234"/>
          <c:y val="4.06759412616988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Sheet3!$D$4</c:f>
              <c:strCache>
                <c:ptCount val="1"/>
                <c:pt idx="0">
                  <c:v>Mayoritas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Sheet3!$B$5:$C$17</c:f>
              <c:multiLvlStrCache>
                <c:ptCount val="13"/>
                <c:lvl>
                  <c:pt idx="0">
                    <c:v>Indonesia</c:v>
                  </c:pt>
                  <c:pt idx="1">
                    <c:v>Thailand</c:v>
                  </c:pt>
                  <c:pt idx="2">
                    <c:v>Meksiko</c:v>
                  </c:pt>
                  <c:pt idx="3">
                    <c:v>Malaysia</c:v>
                  </c:pt>
                  <c:pt idx="4">
                    <c:v>Peru</c:v>
                  </c:pt>
                  <c:pt idx="5">
                    <c:v>Turki</c:v>
                  </c:pt>
                  <c:pt idx="6">
                    <c:v>Kolombia</c:v>
                  </c:pt>
                  <c:pt idx="7">
                    <c:v>India</c:v>
                  </c:pt>
                  <c:pt idx="8">
                    <c:v>Brasil</c:v>
                  </c:pt>
                  <c:pt idx="9">
                    <c:v>Amerika Serikat</c:v>
                  </c:pt>
                  <c:pt idx="10">
                    <c:v>Perancis</c:v>
                  </c:pt>
                  <c:pt idx="11">
                    <c:v>Kanada</c:v>
                  </c:pt>
                  <c:pt idx="12">
                    <c:v>Swedia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</c:lvl>
              </c:multiLvlStrCache>
            </c:multiLvlStrRef>
          </c:cat>
          <c:val>
            <c:numRef>
              <c:f>Sheet3!$D$5:$D$17</c:f>
              <c:numCache>
                <c:formatCode>0%</c:formatCode>
                <c:ptCount val="13"/>
                <c:pt idx="0">
                  <c:v>0.78</c:v>
                </c:pt>
                <c:pt idx="1">
                  <c:v>0.74</c:v>
                </c:pt>
                <c:pt idx="2">
                  <c:v>0.74</c:v>
                </c:pt>
                <c:pt idx="3">
                  <c:v>0.74</c:v>
                </c:pt>
                <c:pt idx="4">
                  <c:v>0.74</c:v>
                </c:pt>
                <c:pt idx="5">
                  <c:v>0.74</c:v>
                </c:pt>
                <c:pt idx="6">
                  <c:v>0.74</c:v>
                </c:pt>
                <c:pt idx="7">
                  <c:v>0.74</c:v>
                </c:pt>
                <c:pt idx="8">
                  <c:v>0.74</c:v>
                </c:pt>
                <c:pt idx="9">
                  <c:v>0.37</c:v>
                </c:pt>
                <c:pt idx="10">
                  <c:v>0.37</c:v>
                </c:pt>
                <c:pt idx="11">
                  <c:v>0.38</c:v>
                </c:pt>
                <c:pt idx="12">
                  <c:v>0.39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705107984"/>
        <c:axId val="-1705099280"/>
      </c:barChart>
      <c:catAx>
        <c:axId val="-1705107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705099280"/>
        <c:crosses val="autoZero"/>
        <c:auto val="1"/>
        <c:lblAlgn val="ctr"/>
        <c:lblOffset val="100"/>
        <c:noMultiLvlLbl val="0"/>
      </c:catAx>
      <c:valAx>
        <c:axId val="-1705099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705107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Responden</a:t>
            </a:r>
            <a:r>
              <a:rPr lang="en-US" b="1" baseline="0"/>
              <a:t> Paling Optimis akan Manfaat AI</a:t>
            </a:r>
            <a:endParaRPr lang="en-US" b="1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Sheet3!$D$22</c:f>
              <c:strCache>
                <c:ptCount val="1"/>
                <c:pt idx="0">
                  <c:v>Mayoritas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Sheet3!$B$23:$C$27</c:f>
              <c:multiLvlStrCache>
                <c:ptCount val="5"/>
                <c:lvl>
                  <c:pt idx="0">
                    <c:v>Usia Generasi Z</c:v>
                  </c:pt>
                  <c:pt idx="1">
                    <c:v>Laki-laki</c:v>
                  </c:pt>
                  <c:pt idx="2">
                    <c:v>Berpendidikan Tinggi</c:v>
                  </c:pt>
                  <c:pt idx="3">
                    <c:v>Berpendapatan Tinggi</c:v>
                  </c:pt>
                  <c:pt idx="4">
                    <c:v>Berstatus Pekerja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</c:lvl>
              </c:multiLvlStrCache>
            </c:multiLvlStrRef>
          </c:cat>
          <c:val>
            <c:numRef>
              <c:f>Sheet3!$D$23:$D$27</c:f>
              <c:numCache>
                <c:formatCode>0%</c:formatCode>
                <c:ptCount val="5"/>
                <c:pt idx="0">
                  <c:v>0.62</c:v>
                </c:pt>
                <c:pt idx="1">
                  <c:v>0.57999999999999996</c:v>
                </c:pt>
                <c:pt idx="2">
                  <c:v>0.57999999999999996</c:v>
                </c:pt>
                <c:pt idx="3">
                  <c:v>0.6</c:v>
                </c:pt>
                <c:pt idx="4">
                  <c:v>0.56999999999999995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705096560"/>
        <c:axId val="-1705106896"/>
      </c:barChart>
      <c:catAx>
        <c:axId val="-1705096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705106896"/>
        <c:crosses val="autoZero"/>
        <c:auto val="1"/>
        <c:lblAlgn val="ctr"/>
        <c:lblOffset val="100"/>
        <c:noMultiLvlLbl val="0"/>
      </c:catAx>
      <c:valAx>
        <c:axId val="-1705106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705096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5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050"/>
              <a:t>AI paling banyak digunakan di Indonesia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Sheet3!$D$34</c:f>
              <c:strCache>
                <c:ptCount val="1"/>
                <c:pt idx="0">
                  <c:v>Persentase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Sheet3!$B$35:$C$41</c:f>
              <c:multiLvlStrCache>
                <c:ptCount val="7"/>
                <c:lvl>
                  <c:pt idx="0">
                    <c:v>ChatGPT</c:v>
                  </c:pt>
                  <c:pt idx="1">
                    <c:v>Copy.ai</c:v>
                  </c:pt>
                  <c:pt idx="2">
                    <c:v>Luminar AI</c:v>
                  </c:pt>
                  <c:pt idx="3">
                    <c:v>Oracle</c:v>
                  </c:pt>
                  <c:pt idx="4">
                    <c:v>Dall-e</c:v>
                  </c:pt>
                  <c:pt idx="5">
                    <c:v>Lalal.ai</c:v>
                  </c:pt>
                  <c:pt idx="6">
                    <c:v>Outmatch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</c:lvl>
              </c:multiLvlStrCache>
            </c:multiLvlStrRef>
          </c:cat>
          <c:val>
            <c:numRef>
              <c:f>Sheet3!$D$35:$D$41</c:f>
              <c:numCache>
                <c:formatCode>0%</c:formatCode>
                <c:ptCount val="7"/>
                <c:pt idx="0">
                  <c:v>0.52</c:v>
                </c:pt>
                <c:pt idx="1">
                  <c:v>0.28999999999999998</c:v>
                </c:pt>
                <c:pt idx="2">
                  <c:v>0.18</c:v>
                </c:pt>
                <c:pt idx="3">
                  <c:v>0.15</c:v>
                </c:pt>
                <c:pt idx="4">
                  <c:v>0.12</c:v>
                </c:pt>
                <c:pt idx="5">
                  <c:v>0.12</c:v>
                </c:pt>
                <c:pt idx="6">
                  <c:v>0.11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-1705110160"/>
        <c:axId val="-1705105808"/>
      </c:barChart>
      <c:catAx>
        <c:axId val="-17051101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705105808"/>
        <c:crosses val="autoZero"/>
        <c:auto val="1"/>
        <c:lblAlgn val="ctr"/>
        <c:lblOffset val="100"/>
        <c:noMultiLvlLbl val="0"/>
      </c:catAx>
      <c:valAx>
        <c:axId val="-170510580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-1705110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Mayoritas Responden Berdasarkan Pulau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Sheet3!$D$47</c:f>
              <c:strCache>
                <c:ptCount val="1"/>
                <c:pt idx="0">
                  <c:v>Persentase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Sheet3!$B$48:$C$50</c:f>
              <c:multiLvlStrCache>
                <c:ptCount val="3"/>
                <c:lvl>
                  <c:pt idx="0">
                    <c:v>Jawa</c:v>
                  </c:pt>
                  <c:pt idx="1">
                    <c:v>Sumatra</c:v>
                  </c:pt>
                  <c:pt idx="2">
                    <c:v>Pulau Lainnya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</c:lvl>
              </c:multiLvlStrCache>
            </c:multiLvlStrRef>
          </c:cat>
          <c:val>
            <c:numRef>
              <c:f>Sheet3!$D$48:$D$50</c:f>
              <c:numCache>
                <c:formatCode>0%</c:formatCode>
                <c:ptCount val="3"/>
                <c:pt idx="0">
                  <c:v>0.76</c:v>
                </c:pt>
                <c:pt idx="1">
                  <c:v>0.14000000000000001</c:v>
                </c:pt>
                <c:pt idx="2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876318672"/>
        <c:axId val="-1662256160"/>
      </c:barChart>
      <c:catAx>
        <c:axId val="-1876318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662256160"/>
        <c:crosses val="autoZero"/>
        <c:auto val="1"/>
        <c:lblAlgn val="ctr"/>
        <c:lblOffset val="100"/>
        <c:noMultiLvlLbl val="0"/>
      </c:catAx>
      <c:valAx>
        <c:axId val="-1662256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76318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Responden</a:t>
            </a:r>
            <a:r>
              <a:rPr lang="en-US" b="1" baseline="0"/>
              <a:t> dari segi Usia</a:t>
            </a:r>
            <a:endParaRPr lang="en-US" b="1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Sheet3!$D$57</c:f>
              <c:strCache>
                <c:ptCount val="1"/>
                <c:pt idx="0">
                  <c:v>Persentase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Sheet3!$B$58:$C$61</c:f>
              <c:multiLvlStrCache>
                <c:ptCount val="4"/>
                <c:lvl>
                  <c:pt idx="0">
                    <c:v>17 - 25 Tahun</c:v>
                  </c:pt>
                  <c:pt idx="1">
                    <c:v>26 - 35 Tahun</c:v>
                  </c:pt>
                  <c:pt idx="2">
                    <c:v>36 - 45 Tahun</c:v>
                  </c:pt>
                  <c:pt idx="3">
                    <c:v>46 - 55 Tahun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</c:lvl>
              </c:multiLvlStrCache>
            </c:multiLvlStrRef>
          </c:cat>
          <c:val>
            <c:numRef>
              <c:f>Sheet3!$D$58:$D$61</c:f>
              <c:numCache>
                <c:formatCode>0%</c:formatCode>
                <c:ptCount val="4"/>
                <c:pt idx="0">
                  <c:v>0.51</c:v>
                </c:pt>
                <c:pt idx="1">
                  <c:v>0.33</c:v>
                </c:pt>
                <c:pt idx="2">
                  <c:v>0.13</c:v>
                </c:pt>
                <c:pt idx="3">
                  <c:v>0.03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662254528"/>
        <c:axId val="-1662250176"/>
      </c:barChart>
      <c:catAx>
        <c:axId val="-1662254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662250176"/>
        <c:crosses val="autoZero"/>
        <c:auto val="1"/>
        <c:lblAlgn val="ctr"/>
        <c:lblOffset val="100"/>
        <c:noMultiLvlLbl val="0"/>
      </c:catAx>
      <c:valAx>
        <c:axId val="-1662250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662254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Kontribusi AI Generatif Terhadap Ekonomi RI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Sheet3!$D$68</c:f>
              <c:strCache>
                <c:ptCount val="1"/>
                <c:pt idx="0">
                  <c:v>Persentase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Sheet3!$B$69:$C$74</c:f>
              <c:multiLvlStrCache>
                <c:ptCount val="6"/>
                <c:lvl>
                  <c:pt idx="0">
                    <c:v>Industri Manufaktur</c:v>
                  </c:pt>
                  <c:pt idx="1">
                    <c:v>Industri Konstruksi</c:v>
                  </c:pt>
                  <c:pt idx="2">
                    <c:v>Industri Perdagangan grosir dan eceran</c:v>
                  </c:pt>
                  <c:pt idx="3">
                    <c:v>Jasa Transportasi</c:v>
                  </c:pt>
                  <c:pt idx="4">
                    <c:v>Sektor Pertanian, Perburuan, Kehutanan, Dan Perikanan</c:v>
                  </c:pt>
                  <c:pt idx="5">
                    <c:v>Sektor Lainnya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</c:lvl>
              </c:multiLvlStrCache>
            </c:multiLvlStrRef>
          </c:cat>
          <c:val>
            <c:numRef>
              <c:f>Sheet3!$D$69:$D$74</c:f>
              <c:numCache>
                <c:formatCode>0%</c:formatCode>
                <c:ptCount val="6"/>
                <c:pt idx="0">
                  <c:v>0.34</c:v>
                </c:pt>
                <c:pt idx="1">
                  <c:v>0.16</c:v>
                </c:pt>
                <c:pt idx="2">
                  <c:v>0.12</c:v>
                </c:pt>
                <c:pt idx="3">
                  <c:v>7.0000000000000007E-2</c:v>
                </c:pt>
                <c:pt idx="4">
                  <c:v>0.06</c:v>
                </c:pt>
                <c:pt idx="5">
                  <c:v>0.26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662253440"/>
        <c:axId val="-1662256704"/>
      </c:barChart>
      <c:catAx>
        <c:axId val="-1662253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662256704"/>
        <c:crosses val="autoZero"/>
        <c:auto val="1"/>
        <c:lblAlgn val="ctr"/>
        <c:lblOffset val="100"/>
        <c:noMultiLvlLbl val="0"/>
      </c:catAx>
      <c:valAx>
        <c:axId val="-16622567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662253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63243B-DE37-4168-9709-B5819C54C422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F47C6A-4673-4EE9-AA22-50D08570E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177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47C6A-4673-4EE9-AA22-50D08570EEA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334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4AF8EE8-5BA7-4D8B-A7CA-1A331AB6B64A}" type="datetimeFigureOut">
              <a:rPr lang="en-GB" smtClean="0"/>
              <a:t>01/11/2023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096F2E1-E885-40EC-8978-236AA17D854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AF8EE8-5BA7-4D8B-A7CA-1A331AB6B64A}" type="datetimeFigureOut">
              <a:rPr lang="en-GB" smtClean="0"/>
              <a:t>01/11/2023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96F2E1-E885-40EC-8978-236AA17D854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AF8EE8-5BA7-4D8B-A7CA-1A331AB6B64A}" type="datetimeFigureOut">
              <a:rPr lang="en-GB" smtClean="0"/>
              <a:t>01/11/2023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96F2E1-E885-40EC-8978-236AA17D854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AF8EE8-5BA7-4D8B-A7CA-1A331AB6B64A}" type="datetimeFigureOut">
              <a:rPr lang="en-GB" smtClean="0"/>
              <a:t>01/11/2023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96F2E1-E885-40EC-8978-236AA17D854D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AF8EE8-5BA7-4D8B-A7CA-1A331AB6B64A}" type="datetimeFigureOut">
              <a:rPr lang="en-GB" smtClean="0"/>
              <a:t>01/11/2023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96F2E1-E885-40EC-8978-236AA17D854D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AF8EE8-5BA7-4D8B-A7CA-1A331AB6B64A}" type="datetimeFigureOut">
              <a:rPr lang="en-GB" smtClean="0"/>
              <a:t>01/11/2023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96F2E1-E885-40EC-8978-236AA17D854D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AF8EE8-5BA7-4D8B-A7CA-1A331AB6B64A}" type="datetimeFigureOut">
              <a:rPr lang="en-GB" smtClean="0"/>
              <a:t>01/11/2023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96F2E1-E885-40EC-8978-236AA17D854D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AF8EE8-5BA7-4D8B-A7CA-1A331AB6B64A}" type="datetimeFigureOut">
              <a:rPr lang="en-GB" smtClean="0"/>
              <a:t>01/11/2023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96F2E1-E885-40EC-8978-236AA17D854D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AF8EE8-5BA7-4D8B-A7CA-1A331AB6B64A}" type="datetimeFigureOut">
              <a:rPr lang="en-GB" smtClean="0"/>
              <a:t>01/11/2023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96F2E1-E885-40EC-8978-236AA17D854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4AF8EE8-5BA7-4D8B-A7CA-1A331AB6B64A}" type="datetimeFigureOut">
              <a:rPr lang="en-GB" smtClean="0"/>
              <a:t>01/11/2023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96F2E1-E885-40EC-8978-236AA17D854D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4AF8EE8-5BA7-4D8B-A7CA-1A331AB6B64A}" type="datetimeFigureOut">
              <a:rPr lang="en-GB" smtClean="0"/>
              <a:t>01/11/2023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096F2E1-E885-40EC-8978-236AA17D854D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4AF8EE8-5BA7-4D8B-A7CA-1A331AB6B64A}" type="datetimeFigureOut">
              <a:rPr lang="en-GB" smtClean="0"/>
              <a:t>01/11/2023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096F2E1-E885-40EC-8978-236AA17D854D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lldikti5.kemdikbud.go.id/home/detailpost/digitalisasi-bisnis-dan-artificial-intelligence-di-indonesia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sulistyoadityadamar@gmail.com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dirty="0" smtClean="0"/>
              <a:t>Artificial Intelligence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08025"/>
            <a:ext cx="1589851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6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/>
          </a:bodyPr>
          <a:lstStyle/>
          <a:p>
            <a:pPr marL="109728" indent="0" algn="just">
              <a:buNone/>
            </a:pPr>
            <a:r>
              <a:rPr lang="en-GB" sz="1400" dirty="0" smtClean="0"/>
              <a:t>Artificial intelligence (AI) </a:t>
            </a:r>
            <a:r>
              <a:rPr lang="en-GB" sz="1400" dirty="0" err="1" smtClean="0"/>
              <a:t>atau</a:t>
            </a:r>
            <a:r>
              <a:rPr lang="en-GB" sz="1400" dirty="0" smtClean="0"/>
              <a:t> </a:t>
            </a:r>
            <a:r>
              <a:rPr lang="en-GB" sz="1400" dirty="0" err="1" smtClean="0"/>
              <a:t>kecerdasan</a:t>
            </a:r>
            <a:r>
              <a:rPr lang="en-GB" sz="1400" dirty="0" smtClean="0"/>
              <a:t> </a:t>
            </a:r>
            <a:r>
              <a:rPr lang="en-GB" sz="1400" dirty="0" err="1" smtClean="0"/>
              <a:t>buatan</a:t>
            </a:r>
            <a:r>
              <a:rPr lang="en-GB" sz="1400" dirty="0" smtClean="0"/>
              <a:t> </a:t>
            </a:r>
            <a:r>
              <a:rPr lang="en-GB" sz="1400" dirty="0" err="1" smtClean="0"/>
              <a:t>kini</a:t>
            </a:r>
            <a:r>
              <a:rPr lang="en-GB" sz="1400" dirty="0" smtClean="0"/>
              <a:t> </a:t>
            </a:r>
            <a:r>
              <a:rPr lang="en-GB" sz="1400" dirty="0" err="1" smtClean="0"/>
              <a:t>memiliki</a:t>
            </a:r>
            <a:r>
              <a:rPr lang="en-GB" sz="1400" dirty="0" smtClean="0"/>
              <a:t> </a:t>
            </a:r>
            <a:r>
              <a:rPr lang="en-GB" sz="1400" dirty="0" err="1" smtClean="0"/>
              <a:t>peranan</a:t>
            </a:r>
            <a:r>
              <a:rPr lang="en-GB" sz="1400" dirty="0" smtClean="0"/>
              <a:t> yang </a:t>
            </a:r>
            <a:r>
              <a:rPr lang="en-GB" sz="1400" dirty="0" err="1" smtClean="0"/>
              <a:t>sangat</a:t>
            </a:r>
            <a:r>
              <a:rPr lang="en-GB" sz="1400" dirty="0" smtClean="0"/>
              <a:t> </a:t>
            </a:r>
            <a:r>
              <a:rPr lang="en-GB" sz="1400" dirty="0" err="1" smtClean="0"/>
              <a:t>penting</a:t>
            </a:r>
            <a:r>
              <a:rPr lang="en-GB" sz="1400" dirty="0" smtClean="0"/>
              <a:t> </a:t>
            </a:r>
            <a:r>
              <a:rPr lang="en-GB" sz="1400" dirty="0" err="1" smtClean="0"/>
              <a:t>dalam</a:t>
            </a:r>
            <a:r>
              <a:rPr lang="en-GB" sz="1400" dirty="0" smtClean="0"/>
              <a:t> </a:t>
            </a:r>
            <a:r>
              <a:rPr lang="en-GB" sz="1400" dirty="0" err="1" smtClean="0"/>
              <a:t>dunia</a:t>
            </a:r>
            <a:r>
              <a:rPr lang="en-GB" sz="1400" dirty="0" smtClean="0"/>
              <a:t> </a:t>
            </a:r>
            <a:r>
              <a:rPr lang="en-GB" sz="1400" dirty="0" err="1" smtClean="0"/>
              <a:t>bisnis</a:t>
            </a:r>
            <a:r>
              <a:rPr lang="en-GB" sz="1400" dirty="0" smtClean="0"/>
              <a:t>. </a:t>
            </a:r>
            <a:r>
              <a:rPr lang="en-GB" sz="1400" dirty="0" err="1" smtClean="0"/>
              <a:t>Banyak</a:t>
            </a:r>
            <a:r>
              <a:rPr lang="en-GB" sz="1400" dirty="0" smtClean="0"/>
              <a:t> </a:t>
            </a:r>
            <a:r>
              <a:rPr lang="en-GB" sz="1400" dirty="0" err="1" smtClean="0"/>
              <a:t>perusahaan</a:t>
            </a:r>
            <a:r>
              <a:rPr lang="en-GB" sz="1400" dirty="0" smtClean="0"/>
              <a:t> yang </a:t>
            </a:r>
            <a:r>
              <a:rPr lang="en-GB" sz="1400" dirty="0" err="1" smtClean="0"/>
              <a:t>saat</a:t>
            </a:r>
            <a:r>
              <a:rPr lang="en-GB" sz="1400" dirty="0" smtClean="0"/>
              <a:t> </a:t>
            </a:r>
            <a:r>
              <a:rPr lang="en-GB" sz="1400" dirty="0" err="1" smtClean="0"/>
              <a:t>ini</a:t>
            </a:r>
            <a:r>
              <a:rPr lang="en-GB" sz="1400" dirty="0" smtClean="0"/>
              <a:t> </a:t>
            </a:r>
            <a:r>
              <a:rPr lang="en-GB" sz="1400" dirty="0" err="1" smtClean="0"/>
              <a:t>berinvestasi</a:t>
            </a:r>
            <a:r>
              <a:rPr lang="en-GB" sz="1400" dirty="0" smtClean="0"/>
              <a:t> </a:t>
            </a:r>
            <a:r>
              <a:rPr lang="en-GB" sz="1400" dirty="0" err="1" smtClean="0"/>
              <a:t>lebih</a:t>
            </a:r>
            <a:r>
              <a:rPr lang="en-GB" sz="1400" dirty="0" smtClean="0"/>
              <a:t> </a:t>
            </a:r>
            <a:r>
              <a:rPr lang="en-GB" sz="1400" dirty="0" err="1" smtClean="0"/>
              <a:t>dalam</a:t>
            </a:r>
            <a:r>
              <a:rPr lang="en-GB" sz="1400" dirty="0" smtClean="0"/>
              <a:t> </a:t>
            </a:r>
            <a:r>
              <a:rPr lang="en-GB" sz="1400" dirty="0" err="1" smtClean="0"/>
              <a:t>teknologi</a:t>
            </a:r>
            <a:r>
              <a:rPr lang="en-GB" sz="1400" dirty="0" smtClean="0"/>
              <a:t> AI </a:t>
            </a:r>
            <a:r>
              <a:rPr lang="en-GB" sz="1400" dirty="0" err="1" smtClean="0"/>
              <a:t>untuk</a:t>
            </a:r>
            <a:r>
              <a:rPr lang="en-GB" sz="1400" dirty="0" smtClean="0"/>
              <a:t> </a:t>
            </a:r>
            <a:r>
              <a:rPr lang="en-GB" sz="1400" dirty="0" err="1" smtClean="0"/>
              <a:t>mengoptimalkan</a:t>
            </a:r>
            <a:r>
              <a:rPr lang="en-GB" sz="1400" dirty="0" smtClean="0"/>
              <a:t> </a:t>
            </a:r>
            <a:r>
              <a:rPr lang="en-GB" sz="1400" dirty="0" err="1" smtClean="0"/>
              <a:t>kinerja</a:t>
            </a:r>
            <a:r>
              <a:rPr lang="en-GB" sz="1400" dirty="0" smtClean="0"/>
              <a:t> </a:t>
            </a:r>
            <a:r>
              <a:rPr lang="en-GB" sz="1400" dirty="0" err="1" smtClean="0"/>
              <a:t>dari</a:t>
            </a:r>
            <a:r>
              <a:rPr lang="en-GB" sz="1400" dirty="0" smtClean="0"/>
              <a:t> </a:t>
            </a:r>
            <a:r>
              <a:rPr lang="en-GB" sz="1400" dirty="0" err="1" smtClean="0"/>
              <a:t>perusahaan</a:t>
            </a:r>
            <a:r>
              <a:rPr lang="en-GB" sz="1400" dirty="0" smtClean="0"/>
              <a:t>. </a:t>
            </a:r>
            <a:r>
              <a:rPr lang="en-GB" sz="1400" dirty="0" err="1" smtClean="0"/>
              <a:t>Oleh</a:t>
            </a:r>
            <a:r>
              <a:rPr lang="en-GB" sz="1400" dirty="0" smtClean="0"/>
              <a:t> </a:t>
            </a:r>
            <a:r>
              <a:rPr lang="en-GB" sz="1400" dirty="0" err="1" smtClean="0"/>
              <a:t>karenanya</a:t>
            </a:r>
            <a:r>
              <a:rPr lang="en-GB" sz="1400" dirty="0" smtClean="0"/>
              <a:t>, </a:t>
            </a:r>
            <a:r>
              <a:rPr lang="en-GB" sz="1400" dirty="0" err="1" smtClean="0"/>
              <a:t>penggunaan</a:t>
            </a:r>
            <a:r>
              <a:rPr lang="en-GB" sz="1400" dirty="0" smtClean="0"/>
              <a:t> </a:t>
            </a:r>
            <a:r>
              <a:rPr lang="en-GB" sz="1400" dirty="0" err="1" smtClean="0"/>
              <a:t>teknologi</a:t>
            </a:r>
            <a:r>
              <a:rPr lang="en-GB" sz="1400" dirty="0" smtClean="0"/>
              <a:t> AI </a:t>
            </a:r>
            <a:r>
              <a:rPr lang="en-GB" sz="1400" dirty="0" err="1" smtClean="0"/>
              <a:t>memiliki</a:t>
            </a:r>
            <a:r>
              <a:rPr lang="en-GB" sz="1400" dirty="0" smtClean="0"/>
              <a:t> </a:t>
            </a:r>
            <a:r>
              <a:rPr lang="en-GB" sz="1400" dirty="0" err="1" smtClean="0"/>
              <a:t>banyak</a:t>
            </a:r>
            <a:r>
              <a:rPr lang="en-GB" sz="1400" dirty="0" smtClean="0"/>
              <a:t> </a:t>
            </a:r>
            <a:r>
              <a:rPr lang="en-GB" sz="1400" dirty="0" err="1" smtClean="0"/>
              <a:t>keunggulan</a:t>
            </a:r>
            <a:r>
              <a:rPr lang="en-GB" sz="1400" dirty="0" smtClean="0"/>
              <a:t> </a:t>
            </a:r>
            <a:r>
              <a:rPr lang="en-GB" sz="1400" dirty="0" err="1" smtClean="0"/>
              <a:t>dibandingkan</a:t>
            </a:r>
            <a:r>
              <a:rPr lang="en-GB" sz="1400" dirty="0" smtClean="0"/>
              <a:t> </a:t>
            </a:r>
            <a:r>
              <a:rPr lang="en-GB" sz="1400" dirty="0" err="1" smtClean="0"/>
              <a:t>dengan</a:t>
            </a:r>
            <a:r>
              <a:rPr lang="en-GB" sz="1400" dirty="0" smtClean="0"/>
              <a:t> </a:t>
            </a:r>
            <a:r>
              <a:rPr lang="en-GB" sz="1400" dirty="0" err="1" smtClean="0"/>
              <a:t>cara</a:t>
            </a:r>
            <a:r>
              <a:rPr lang="en-GB" sz="1400" dirty="0" smtClean="0"/>
              <a:t> </a:t>
            </a:r>
            <a:r>
              <a:rPr lang="en-GB" sz="1400" dirty="0" err="1" smtClean="0"/>
              <a:t>konvensional</a:t>
            </a:r>
            <a:r>
              <a:rPr lang="en-GB" sz="1400" dirty="0" smtClean="0"/>
              <a:t> </a:t>
            </a:r>
            <a:r>
              <a:rPr lang="en-GB" sz="1400" dirty="0" err="1" smtClean="0"/>
              <a:t>dalam</a:t>
            </a:r>
            <a:r>
              <a:rPr lang="en-GB" sz="1400" dirty="0" smtClean="0"/>
              <a:t> </a:t>
            </a:r>
            <a:r>
              <a:rPr lang="en-GB" sz="1400" dirty="0" err="1" smtClean="0"/>
              <a:t>berbagai</a:t>
            </a:r>
            <a:r>
              <a:rPr lang="en-GB" sz="1400" dirty="0" smtClean="0"/>
              <a:t> </a:t>
            </a:r>
            <a:r>
              <a:rPr lang="en-GB" sz="1400" dirty="0" err="1" smtClean="0"/>
              <a:t>aspek</a:t>
            </a:r>
            <a:r>
              <a:rPr lang="en-GB" sz="1400" dirty="0" smtClean="0"/>
              <a:t>.</a:t>
            </a:r>
          </a:p>
          <a:p>
            <a:pPr marL="109728" indent="0" algn="just">
              <a:buNone/>
            </a:pPr>
            <a:endParaRPr lang="en-GB" sz="1400" dirty="0" smtClean="0"/>
          </a:p>
          <a:p>
            <a:pPr marL="109728" indent="0" algn="just">
              <a:buNone/>
            </a:pPr>
            <a:r>
              <a:rPr lang="en-GB" sz="1400" dirty="0" err="1" smtClean="0"/>
              <a:t>Pertama</a:t>
            </a:r>
            <a:r>
              <a:rPr lang="en-GB" sz="1400" dirty="0" smtClean="0"/>
              <a:t>, </a:t>
            </a:r>
            <a:r>
              <a:rPr lang="en-GB" sz="1400" dirty="0" err="1" smtClean="0"/>
              <a:t>efisiensi</a:t>
            </a:r>
            <a:r>
              <a:rPr lang="en-GB" sz="1400" dirty="0" smtClean="0"/>
              <a:t> </a:t>
            </a:r>
            <a:r>
              <a:rPr lang="en-GB" sz="1400" dirty="0" err="1" smtClean="0"/>
              <a:t>dan</a:t>
            </a:r>
            <a:r>
              <a:rPr lang="en-GB" sz="1400" dirty="0" smtClean="0"/>
              <a:t> </a:t>
            </a:r>
            <a:r>
              <a:rPr lang="en-GB" sz="1400" dirty="0" err="1" smtClean="0"/>
              <a:t>kecepatan</a:t>
            </a:r>
            <a:r>
              <a:rPr lang="en-GB" sz="1400" dirty="0" smtClean="0"/>
              <a:t>. AI </a:t>
            </a:r>
            <a:r>
              <a:rPr lang="en-GB" sz="1400" dirty="0" err="1" smtClean="0"/>
              <a:t>dapat</a:t>
            </a:r>
            <a:r>
              <a:rPr lang="en-GB" sz="1400" dirty="0" smtClean="0"/>
              <a:t> </a:t>
            </a:r>
            <a:r>
              <a:rPr lang="en-GB" sz="1400" dirty="0" err="1" smtClean="0"/>
              <a:t>melakukan</a:t>
            </a:r>
            <a:r>
              <a:rPr lang="en-GB" sz="1400" dirty="0" smtClean="0"/>
              <a:t> </a:t>
            </a:r>
            <a:r>
              <a:rPr lang="en-GB" sz="1400" dirty="0" err="1" smtClean="0"/>
              <a:t>tugas</a:t>
            </a:r>
            <a:r>
              <a:rPr lang="en-GB" sz="1400" dirty="0" smtClean="0"/>
              <a:t> </a:t>
            </a:r>
            <a:r>
              <a:rPr lang="en-GB" sz="1400" dirty="0" err="1" smtClean="0"/>
              <a:t>secara</a:t>
            </a:r>
            <a:r>
              <a:rPr lang="en-GB" sz="1400" dirty="0" smtClean="0"/>
              <a:t> </a:t>
            </a:r>
            <a:r>
              <a:rPr lang="en-GB" sz="1400" dirty="0" err="1" smtClean="0"/>
              <a:t>bersamaan</a:t>
            </a:r>
            <a:r>
              <a:rPr lang="en-GB" sz="1400" dirty="0" smtClean="0"/>
              <a:t> </a:t>
            </a:r>
            <a:r>
              <a:rPr lang="en-GB" sz="1400" dirty="0" err="1" smtClean="0"/>
              <a:t>dan</a:t>
            </a:r>
            <a:r>
              <a:rPr lang="en-GB" sz="1400" dirty="0" smtClean="0"/>
              <a:t> </a:t>
            </a:r>
            <a:r>
              <a:rPr lang="en-GB" sz="1400" dirty="0" err="1" smtClean="0"/>
              <a:t>dengan</a:t>
            </a:r>
            <a:r>
              <a:rPr lang="en-GB" sz="1400" dirty="0" smtClean="0"/>
              <a:t> </a:t>
            </a:r>
            <a:r>
              <a:rPr lang="en-GB" sz="1400" dirty="0" err="1" smtClean="0"/>
              <a:t>kecepatan</a:t>
            </a:r>
            <a:r>
              <a:rPr lang="en-GB" sz="1400" dirty="0" smtClean="0"/>
              <a:t> yang </a:t>
            </a:r>
            <a:r>
              <a:rPr lang="en-GB" sz="1400" dirty="0" err="1" smtClean="0"/>
              <a:t>jauh</a:t>
            </a:r>
            <a:r>
              <a:rPr lang="en-GB" sz="1400" dirty="0" smtClean="0"/>
              <a:t> </a:t>
            </a:r>
            <a:r>
              <a:rPr lang="en-GB" sz="1400" dirty="0" err="1" smtClean="0"/>
              <a:t>lebih</a:t>
            </a:r>
            <a:r>
              <a:rPr lang="en-GB" sz="1400" dirty="0" smtClean="0"/>
              <a:t> </a:t>
            </a:r>
            <a:r>
              <a:rPr lang="en-GB" sz="1400" dirty="0" err="1" smtClean="0"/>
              <a:t>tinggi</a:t>
            </a:r>
            <a:r>
              <a:rPr lang="en-GB" sz="1400" dirty="0" smtClean="0"/>
              <a:t> </a:t>
            </a:r>
            <a:r>
              <a:rPr lang="en-GB" sz="1400" dirty="0" err="1" smtClean="0"/>
              <a:t>daripada</a:t>
            </a:r>
            <a:r>
              <a:rPr lang="en-GB" sz="1400" dirty="0" smtClean="0"/>
              <a:t> </a:t>
            </a:r>
            <a:r>
              <a:rPr lang="en-GB" sz="1400" dirty="0" err="1" smtClean="0"/>
              <a:t>manusia</a:t>
            </a:r>
            <a:r>
              <a:rPr lang="en-GB" sz="1400" dirty="0" smtClean="0"/>
              <a:t> </a:t>
            </a:r>
            <a:r>
              <a:rPr lang="en-GB" sz="1400" dirty="0" err="1" smtClean="0"/>
              <a:t>sehingga</a:t>
            </a:r>
            <a:r>
              <a:rPr lang="en-GB" sz="1400" dirty="0" smtClean="0"/>
              <a:t> </a:t>
            </a:r>
            <a:r>
              <a:rPr lang="en-GB" sz="1400" dirty="0" err="1" smtClean="0"/>
              <a:t>dapat</a:t>
            </a:r>
            <a:r>
              <a:rPr lang="en-GB" sz="1400" dirty="0" smtClean="0"/>
              <a:t> </a:t>
            </a:r>
            <a:r>
              <a:rPr lang="en-GB" sz="1400" dirty="0" err="1" smtClean="0"/>
              <a:t>menghemat</a:t>
            </a:r>
            <a:r>
              <a:rPr lang="en-GB" sz="1400" dirty="0" smtClean="0"/>
              <a:t> </a:t>
            </a:r>
            <a:r>
              <a:rPr lang="en-GB" sz="1400" dirty="0" err="1" smtClean="0"/>
              <a:t>waktu</a:t>
            </a:r>
            <a:r>
              <a:rPr lang="en-GB" sz="1400" dirty="0" smtClean="0"/>
              <a:t> </a:t>
            </a:r>
            <a:r>
              <a:rPr lang="en-GB" sz="1400" dirty="0" err="1" smtClean="0"/>
              <a:t>dan</a:t>
            </a:r>
            <a:r>
              <a:rPr lang="en-GB" sz="1400" dirty="0" smtClean="0"/>
              <a:t> </a:t>
            </a:r>
            <a:r>
              <a:rPr lang="en-GB" sz="1400" dirty="0" err="1" smtClean="0"/>
              <a:t>biaya</a:t>
            </a:r>
            <a:r>
              <a:rPr lang="en-GB" sz="1400" dirty="0" smtClean="0"/>
              <a:t> </a:t>
            </a:r>
            <a:r>
              <a:rPr lang="en-GB" sz="1400" dirty="0" err="1" smtClean="0"/>
              <a:t>operasional</a:t>
            </a:r>
            <a:r>
              <a:rPr lang="en-GB" sz="1400" dirty="0" smtClean="0"/>
              <a:t> </a:t>
            </a:r>
            <a:r>
              <a:rPr lang="en-GB" sz="1400" dirty="0" err="1" smtClean="0"/>
              <a:t>perusahaan</a:t>
            </a:r>
            <a:r>
              <a:rPr lang="en-GB" sz="1400" dirty="0" smtClean="0"/>
              <a:t>. </a:t>
            </a:r>
            <a:r>
              <a:rPr lang="en-GB" sz="1400" dirty="0" err="1" smtClean="0"/>
              <a:t>Keberadaan</a:t>
            </a:r>
            <a:r>
              <a:rPr lang="en-GB" sz="1400" dirty="0" smtClean="0"/>
              <a:t> AI </a:t>
            </a:r>
            <a:r>
              <a:rPr lang="en-GB" sz="1400" dirty="0" err="1" smtClean="0"/>
              <a:t>dapat</a:t>
            </a:r>
            <a:r>
              <a:rPr lang="en-GB" sz="1400" dirty="0" smtClean="0"/>
              <a:t> </a:t>
            </a:r>
            <a:r>
              <a:rPr lang="en-GB" sz="1400" dirty="0" err="1" smtClean="0"/>
              <a:t>membantu</a:t>
            </a:r>
            <a:r>
              <a:rPr lang="en-GB" sz="1400" dirty="0" smtClean="0"/>
              <a:t> </a:t>
            </a:r>
            <a:r>
              <a:rPr lang="en-GB" sz="1400" dirty="0" err="1" smtClean="0"/>
              <a:t>perusahaan</a:t>
            </a:r>
            <a:r>
              <a:rPr lang="en-GB" sz="1400" dirty="0" smtClean="0"/>
              <a:t> </a:t>
            </a:r>
            <a:r>
              <a:rPr lang="en-GB" sz="1400" dirty="0" err="1" smtClean="0"/>
              <a:t>dalam</a:t>
            </a:r>
            <a:r>
              <a:rPr lang="en-GB" sz="1400" dirty="0" smtClean="0"/>
              <a:t> </a:t>
            </a:r>
            <a:r>
              <a:rPr lang="en-GB" sz="1400" dirty="0" err="1" smtClean="0"/>
              <a:t>mengotomisasi</a:t>
            </a:r>
            <a:r>
              <a:rPr lang="en-GB" sz="1400" dirty="0" smtClean="0"/>
              <a:t> </a:t>
            </a:r>
            <a:r>
              <a:rPr lang="en-GB" sz="1400" dirty="0" err="1" smtClean="0"/>
              <a:t>tugas-tugas</a:t>
            </a:r>
            <a:r>
              <a:rPr lang="en-GB" sz="1400" dirty="0" smtClean="0"/>
              <a:t> yang </a:t>
            </a:r>
            <a:r>
              <a:rPr lang="en-GB" sz="1400" dirty="0" err="1" smtClean="0"/>
              <a:t>sifatnya</a:t>
            </a:r>
            <a:r>
              <a:rPr lang="en-GB" sz="1400" dirty="0" smtClean="0"/>
              <a:t> </a:t>
            </a:r>
            <a:r>
              <a:rPr lang="en-GB" sz="1400" dirty="0" err="1" smtClean="0"/>
              <a:t>repetisi</a:t>
            </a:r>
            <a:r>
              <a:rPr lang="en-GB" sz="1400" dirty="0" smtClean="0"/>
              <a:t>, </a:t>
            </a:r>
            <a:r>
              <a:rPr lang="en-GB" sz="1400" dirty="0" err="1" smtClean="0"/>
              <a:t>seperti</a:t>
            </a:r>
            <a:r>
              <a:rPr lang="en-GB" sz="1400" dirty="0" smtClean="0"/>
              <a:t> </a:t>
            </a:r>
            <a:r>
              <a:rPr lang="en-GB" sz="1400" dirty="0" err="1" smtClean="0"/>
              <a:t>pengisian</a:t>
            </a:r>
            <a:r>
              <a:rPr lang="en-GB" sz="1400" dirty="0" smtClean="0"/>
              <a:t> data, </a:t>
            </a:r>
            <a:r>
              <a:rPr lang="en-GB" sz="1400" dirty="0" err="1" smtClean="0"/>
              <a:t>pengolahan</a:t>
            </a:r>
            <a:r>
              <a:rPr lang="en-GB" sz="1400" dirty="0"/>
              <a:t> </a:t>
            </a:r>
            <a:r>
              <a:rPr lang="en-GB" sz="1400" dirty="0" err="1" smtClean="0"/>
              <a:t>informasi</a:t>
            </a:r>
            <a:r>
              <a:rPr lang="en-GB" sz="1400" dirty="0" smtClean="0"/>
              <a:t>, </a:t>
            </a:r>
            <a:r>
              <a:rPr lang="en-GB" sz="1400" dirty="0" err="1" smtClean="0"/>
              <a:t>dan</a:t>
            </a:r>
            <a:r>
              <a:rPr lang="en-GB" sz="1400" dirty="0" smtClean="0"/>
              <a:t> </a:t>
            </a:r>
            <a:r>
              <a:rPr lang="en-GB" sz="1400" dirty="0" err="1" smtClean="0"/>
              <a:t>pemrosesan</a:t>
            </a:r>
            <a:r>
              <a:rPr lang="en-GB" sz="1400" dirty="0" smtClean="0"/>
              <a:t> </a:t>
            </a:r>
            <a:r>
              <a:rPr lang="en-GB" sz="1400" dirty="0" err="1" smtClean="0"/>
              <a:t>transaksi</a:t>
            </a:r>
            <a:r>
              <a:rPr lang="en-GB" sz="1400" dirty="0" smtClean="0"/>
              <a:t>, yang </a:t>
            </a:r>
            <a:r>
              <a:rPr lang="en-GB" sz="1400" dirty="0" err="1" smtClean="0"/>
              <a:t>dapat</a:t>
            </a:r>
            <a:r>
              <a:rPr lang="en-GB" sz="1400" dirty="0" smtClean="0"/>
              <a:t> </a:t>
            </a:r>
            <a:r>
              <a:rPr lang="en-GB" sz="1400" dirty="0" err="1" smtClean="0"/>
              <a:t>meningkatkan</a:t>
            </a:r>
            <a:r>
              <a:rPr lang="en-GB" sz="1400" dirty="0" smtClean="0"/>
              <a:t> </a:t>
            </a:r>
            <a:r>
              <a:rPr lang="en-GB" sz="1400" dirty="0" err="1" smtClean="0"/>
              <a:t>efisiensi</a:t>
            </a:r>
            <a:r>
              <a:rPr lang="en-GB" sz="1400" dirty="0" smtClean="0"/>
              <a:t> </a:t>
            </a:r>
            <a:r>
              <a:rPr lang="en-GB" sz="1400" dirty="0" err="1" smtClean="0"/>
              <a:t>dan</a:t>
            </a:r>
            <a:r>
              <a:rPr lang="en-GB" sz="1400" dirty="0" smtClean="0"/>
              <a:t> </a:t>
            </a:r>
            <a:r>
              <a:rPr lang="en-GB" sz="1400" dirty="0" err="1" smtClean="0"/>
              <a:t>mengurangi</a:t>
            </a:r>
            <a:r>
              <a:rPr lang="en-GB" sz="1400" dirty="0" smtClean="0"/>
              <a:t> </a:t>
            </a:r>
            <a:r>
              <a:rPr lang="en-GB" sz="1400" dirty="0" err="1" smtClean="0"/>
              <a:t>adanya</a:t>
            </a:r>
            <a:r>
              <a:rPr lang="en-GB" sz="1400" dirty="0" smtClean="0"/>
              <a:t> </a:t>
            </a:r>
            <a:r>
              <a:rPr lang="en-GB" sz="1400" dirty="0" err="1" smtClean="0"/>
              <a:t>kesalahan</a:t>
            </a:r>
            <a:r>
              <a:rPr lang="en-GB" sz="1400" dirty="0" smtClean="0"/>
              <a:t> yang </a:t>
            </a:r>
            <a:r>
              <a:rPr lang="en-GB" sz="1400" dirty="0" err="1" smtClean="0"/>
              <a:t>dilakukan</a:t>
            </a:r>
            <a:r>
              <a:rPr lang="en-GB" sz="1400" dirty="0" smtClean="0"/>
              <a:t> </a:t>
            </a:r>
            <a:r>
              <a:rPr lang="en-GB" sz="1400" dirty="0" err="1" smtClean="0"/>
              <a:t>oleh</a:t>
            </a:r>
            <a:r>
              <a:rPr lang="en-GB" sz="1400" dirty="0" smtClean="0"/>
              <a:t> </a:t>
            </a:r>
            <a:r>
              <a:rPr lang="en-GB" sz="1400" dirty="0" err="1" smtClean="0"/>
              <a:t>manusia</a:t>
            </a:r>
            <a:r>
              <a:rPr lang="en-GB" sz="1400" dirty="0" smtClean="0"/>
              <a:t>.</a:t>
            </a:r>
          </a:p>
          <a:p>
            <a:pPr marL="109728" indent="0" algn="just">
              <a:buNone/>
            </a:pPr>
            <a:endParaRPr lang="en-GB" sz="1400" dirty="0"/>
          </a:p>
          <a:p>
            <a:pPr marL="109728" indent="0" algn="just">
              <a:buNone/>
            </a:pPr>
            <a:r>
              <a:rPr lang="en-GB" sz="1400" dirty="0" err="1" smtClean="0"/>
              <a:t>Kedua</a:t>
            </a:r>
            <a:r>
              <a:rPr lang="en-GB" sz="1400" dirty="0" smtClean="0"/>
              <a:t>, </a:t>
            </a:r>
            <a:r>
              <a:rPr lang="en-GB" sz="1400" dirty="0" err="1" smtClean="0"/>
              <a:t>akurasi</a:t>
            </a:r>
            <a:r>
              <a:rPr lang="en-GB" sz="1400" dirty="0" smtClean="0"/>
              <a:t>  </a:t>
            </a:r>
            <a:r>
              <a:rPr lang="en-GB" sz="1400" dirty="0" err="1" smtClean="0"/>
              <a:t>dan</a:t>
            </a:r>
            <a:r>
              <a:rPr lang="en-GB" sz="1400" dirty="0" smtClean="0"/>
              <a:t> </a:t>
            </a:r>
            <a:r>
              <a:rPr lang="en-GB" sz="1400" dirty="0" err="1" smtClean="0"/>
              <a:t>konsistensi</a:t>
            </a:r>
            <a:r>
              <a:rPr lang="en-GB" sz="1400" dirty="0" smtClean="0"/>
              <a:t>. AI yang </a:t>
            </a:r>
            <a:r>
              <a:rPr lang="en-GB" sz="1400" dirty="0" err="1" smtClean="0"/>
              <a:t>disebut</a:t>
            </a:r>
            <a:r>
              <a:rPr lang="en-GB" sz="1400" dirty="0" smtClean="0"/>
              <a:t> </a:t>
            </a:r>
            <a:r>
              <a:rPr lang="en-GB" sz="1400" dirty="0" err="1" smtClean="0"/>
              <a:t>sebagai</a:t>
            </a:r>
            <a:r>
              <a:rPr lang="en-GB" sz="1400" dirty="0" smtClean="0"/>
              <a:t> </a:t>
            </a:r>
            <a:r>
              <a:rPr lang="en-GB" sz="1400" dirty="0" err="1" smtClean="0"/>
              <a:t>mesin</a:t>
            </a:r>
            <a:r>
              <a:rPr lang="en-GB" sz="1400" dirty="0" smtClean="0"/>
              <a:t> </a:t>
            </a:r>
            <a:r>
              <a:rPr lang="en-GB" sz="1400" dirty="0" err="1" smtClean="0"/>
              <a:t>pada</a:t>
            </a:r>
            <a:r>
              <a:rPr lang="en-GB" sz="1400" dirty="0" smtClean="0"/>
              <a:t> </a:t>
            </a:r>
            <a:r>
              <a:rPr lang="en-GB" sz="1400" dirty="0" err="1" smtClean="0"/>
              <a:t>dasarnya</a:t>
            </a:r>
            <a:r>
              <a:rPr lang="en-GB" sz="1400" dirty="0" smtClean="0"/>
              <a:t> </a:t>
            </a:r>
            <a:r>
              <a:rPr lang="en-GB" sz="1400" dirty="0" err="1" smtClean="0"/>
              <a:t>tidak</a:t>
            </a:r>
            <a:r>
              <a:rPr lang="en-GB" sz="1400" dirty="0" smtClean="0"/>
              <a:t> </a:t>
            </a:r>
            <a:r>
              <a:rPr lang="en-GB" sz="1400" dirty="0" err="1" smtClean="0"/>
              <a:t>terpengaruh</a:t>
            </a:r>
            <a:r>
              <a:rPr lang="en-GB" sz="1400" dirty="0" smtClean="0"/>
              <a:t> </a:t>
            </a:r>
            <a:r>
              <a:rPr lang="en-GB" sz="1400" dirty="0" err="1" smtClean="0"/>
              <a:t>oleh</a:t>
            </a:r>
            <a:r>
              <a:rPr lang="en-GB" sz="1400" dirty="0" smtClean="0"/>
              <a:t> </a:t>
            </a:r>
            <a:r>
              <a:rPr lang="en-GB" sz="1400" dirty="0" err="1" smtClean="0"/>
              <a:t>emosi</a:t>
            </a:r>
            <a:r>
              <a:rPr lang="en-GB" sz="1400" dirty="0" smtClean="0"/>
              <a:t> </a:t>
            </a:r>
            <a:r>
              <a:rPr lang="en-GB" sz="1400" dirty="0" err="1" smtClean="0"/>
              <a:t>atau</a:t>
            </a:r>
            <a:r>
              <a:rPr lang="en-GB" sz="1400" dirty="0" smtClean="0"/>
              <a:t> rasa </a:t>
            </a:r>
            <a:r>
              <a:rPr lang="en-GB" sz="1400" dirty="0" err="1" smtClean="0"/>
              <a:t>lelah</a:t>
            </a:r>
            <a:r>
              <a:rPr lang="en-GB" sz="1400" dirty="0" smtClean="0"/>
              <a:t> </a:t>
            </a:r>
            <a:r>
              <a:rPr lang="en-GB" sz="1400" dirty="0" err="1" smtClean="0"/>
              <a:t>sehingga</a:t>
            </a:r>
            <a:r>
              <a:rPr lang="en-GB" sz="1400" dirty="0" smtClean="0"/>
              <a:t> </a:t>
            </a:r>
            <a:r>
              <a:rPr lang="en-GB" sz="1400" dirty="0" err="1" smtClean="0"/>
              <a:t>dapat</a:t>
            </a:r>
            <a:r>
              <a:rPr lang="en-GB" sz="1400" dirty="0" smtClean="0"/>
              <a:t> </a:t>
            </a:r>
            <a:r>
              <a:rPr lang="en-GB" sz="1400" dirty="0" err="1" smtClean="0"/>
              <a:t>menghasilkan</a:t>
            </a:r>
            <a:r>
              <a:rPr lang="en-GB" sz="1400" dirty="0" smtClean="0"/>
              <a:t> output yang </a:t>
            </a:r>
            <a:r>
              <a:rPr lang="en-GB" sz="1400" dirty="0" err="1" smtClean="0"/>
              <a:t>lebih</a:t>
            </a:r>
            <a:r>
              <a:rPr lang="en-GB" sz="1400" dirty="0" smtClean="0"/>
              <a:t> </a:t>
            </a:r>
            <a:r>
              <a:rPr lang="en-GB" sz="1400" dirty="0" err="1" smtClean="0"/>
              <a:t>akurat</a:t>
            </a:r>
            <a:r>
              <a:rPr lang="en-GB" sz="1400" dirty="0" smtClean="0"/>
              <a:t> </a:t>
            </a:r>
            <a:r>
              <a:rPr lang="en-GB" sz="1400" dirty="0" err="1" smtClean="0"/>
              <a:t>dan</a:t>
            </a:r>
            <a:r>
              <a:rPr lang="en-GB" sz="1400" dirty="0" smtClean="0"/>
              <a:t> </a:t>
            </a:r>
            <a:r>
              <a:rPr lang="en-GB" sz="1400" dirty="0" err="1" smtClean="0"/>
              <a:t>konsisten</a:t>
            </a:r>
            <a:r>
              <a:rPr lang="en-GB" sz="1400" dirty="0" smtClean="0"/>
              <a:t> </a:t>
            </a:r>
            <a:r>
              <a:rPr lang="en-GB" sz="1400" dirty="0" err="1" smtClean="0"/>
              <a:t>dalam</a:t>
            </a:r>
            <a:r>
              <a:rPr lang="en-GB" sz="1400" dirty="0" smtClean="0"/>
              <a:t> </a:t>
            </a:r>
            <a:r>
              <a:rPr lang="en-GB" sz="1400" dirty="0" err="1" smtClean="0"/>
              <a:t>pengolahan</a:t>
            </a:r>
            <a:r>
              <a:rPr lang="en-GB" sz="1400" dirty="0" smtClean="0"/>
              <a:t> data yang </a:t>
            </a:r>
            <a:r>
              <a:rPr lang="en-GB" sz="1400" dirty="0" err="1" smtClean="0"/>
              <a:t>besar</a:t>
            </a:r>
            <a:r>
              <a:rPr lang="en-GB" sz="1400" dirty="0" smtClean="0"/>
              <a:t> </a:t>
            </a:r>
            <a:r>
              <a:rPr lang="en-GB" sz="1400" dirty="0" err="1" smtClean="0"/>
              <a:t>dan</a:t>
            </a:r>
            <a:r>
              <a:rPr lang="en-GB" sz="1400" dirty="0" smtClean="0"/>
              <a:t> </a:t>
            </a:r>
            <a:r>
              <a:rPr lang="en-GB" sz="1400" dirty="0" err="1" smtClean="0"/>
              <a:t>kompleks</a:t>
            </a:r>
            <a:r>
              <a:rPr lang="en-GB" sz="1400" dirty="0" smtClean="0"/>
              <a:t>.</a:t>
            </a:r>
            <a:endParaRPr lang="en-GB" sz="1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00276"/>
            <a:ext cx="1589851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70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536" y="27089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sz="3600" dirty="0" smtClean="0"/>
              <a:t>5. Indonesia, Negara Paling </a:t>
            </a:r>
            <a:r>
              <a:rPr lang="en-GB" sz="3600" dirty="0" err="1" smtClean="0"/>
              <a:t>Optimis</a:t>
            </a:r>
            <a:r>
              <a:rPr lang="en-GB" sz="3600" dirty="0" smtClean="0"/>
              <a:t> </a:t>
            </a:r>
            <a:r>
              <a:rPr lang="en-GB" sz="3600" dirty="0" err="1" smtClean="0"/>
              <a:t>akan</a:t>
            </a:r>
            <a:r>
              <a:rPr lang="en-GB" sz="3600" dirty="0" smtClean="0"/>
              <a:t> </a:t>
            </a:r>
            <a:r>
              <a:rPr lang="en-GB" sz="3600" dirty="0" err="1" smtClean="0"/>
              <a:t>Manfaat</a:t>
            </a:r>
            <a:r>
              <a:rPr lang="en-GB" sz="3600" dirty="0" smtClean="0"/>
              <a:t> </a:t>
            </a:r>
            <a:r>
              <a:rPr lang="en-GB" sz="3600" dirty="0" err="1" smtClean="0"/>
              <a:t>Teknologi</a:t>
            </a:r>
            <a:r>
              <a:rPr lang="en-GB" sz="3600" dirty="0" smtClean="0"/>
              <a:t> AI.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00276"/>
            <a:ext cx="1589851" cy="9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192527"/>
            <a:ext cx="1589851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57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6412" y="1340768"/>
            <a:ext cx="8229600" cy="4525963"/>
          </a:xfrm>
        </p:spPr>
        <p:txBody>
          <a:bodyPr>
            <a:normAutofit/>
          </a:bodyPr>
          <a:lstStyle/>
          <a:p>
            <a:pPr marL="109728" indent="0" algn="just">
              <a:buNone/>
            </a:pPr>
            <a:r>
              <a:rPr lang="en-US" sz="1400" dirty="0" smtClean="0"/>
              <a:t>10 Negara yang paling </a:t>
            </a:r>
            <a:r>
              <a:rPr lang="en-US" sz="1400" dirty="0" err="1" smtClean="0"/>
              <a:t>setuju</a:t>
            </a:r>
            <a:r>
              <a:rPr lang="en-US" sz="1400" dirty="0" smtClean="0"/>
              <a:t> </a:t>
            </a:r>
            <a:r>
              <a:rPr lang="en-US" sz="1400" dirty="0" err="1" smtClean="0"/>
              <a:t>bahwa</a:t>
            </a:r>
            <a:r>
              <a:rPr lang="en-US" sz="1400" dirty="0" smtClean="0"/>
              <a:t> </a:t>
            </a:r>
            <a:r>
              <a:rPr lang="en-US" sz="1400" i="1" dirty="0" smtClean="0"/>
              <a:t>Artificial Intelligence</a:t>
            </a:r>
            <a:r>
              <a:rPr lang="en-US" sz="1400" dirty="0" smtClean="0"/>
              <a:t>/AI </a:t>
            </a:r>
            <a:r>
              <a:rPr lang="en-US" sz="1400" dirty="0" err="1" smtClean="0"/>
              <a:t>membawa</a:t>
            </a:r>
            <a:r>
              <a:rPr lang="en-US" sz="1400" dirty="0" smtClean="0"/>
              <a:t> </a:t>
            </a:r>
            <a:r>
              <a:rPr lang="en-US" sz="1400" dirty="0" err="1" smtClean="0"/>
              <a:t>lebih</a:t>
            </a:r>
            <a:r>
              <a:rPr lang="en-US" sz="1400" dirty="0" smtClean="0"/>
              <a:t> </a:t>
            </a:r>
            <a:r>
              <a:rPr lang="en-US" sz="1400" dirty="0" err="1" smtClean="0"/>
              <a:t>banyak</a:t>
            </a:r>
            <a:r>
              <a:rPr lang="en-US" sz="1400" dirty="0" smtClean="0"/>
              <a:t> </a:t>
            </a:r>
            <a:r>
              <a:rPr lang="en-US" sz="1400" dirty="0" err="1" smtClean="0"/>
              <a:t>manfaat</a:t>
            </a:r>
            <a:r>
              <a:rPr lang="en-US" sz="1400" dirty="0" smtClean="0"/>
              <a:t> disbanding </a:t>
            </a:r>
            <a:r>
              <a:rPr lang="en-US" sz="1400" dirty="0" err="1" smtClean="0"/>
              <a:t>kerugian</a:t>
            </a:r>
            <a:r>
              <a:rPr lang="en-US" sz="1400" dirty="0" smtClean="0"/>
              <a:t> (Mei 2023). </a:t>
            </a:r>
            <a:r>
              <a:rPr lang="en-US" sz="1400" dirty="0" err="1" smtClean="0"/>
              <a:t>Sebagian</a:t>
            </a:r>
            <a:r>
              <a:rPr lang="en-US" sz="1400" dirty="0" smtClean="0"/>
              <a:t> orang </a:t>
            </a:r>
            <a:r>
              <a:rPr lang="en-US" sz="1400" dirty="0" err="1" smtClean="0"/>
              <a:t>optimis</a:t>
            </a:r>
            <a:r>
              <a:rPr lang="en-US" sz="1400" dirty="0" smtClean="0"/>
              <a:t> </a:t>
            </a:r>
            <a:r>
              <a:rPr lang="en-US" sz="1400" dirty="0" err="1" smtClean="0"/>
              <a:t>bahwa</a:t>
            </a:r>
            <a:r>
              <a:rPr lang="en-US" sz="1400" dirty="0" smtClean="0"/>
              <a:t> </a:t>
            </a:r>
            <a:r>
              <a:rPr lang="en-US" sz="1400" dirty="0" err="1" smtClean="0"/>
              <a:t>teknologi</a:t>
            </a:r>
            <a:r>
              <a:rPr lang="en-US" sz="1400" dirty="0" smtClean="0"/>
              <a:t> </a:t>
            </a:r>
            <a:r>
              <a:rPr lang="en-US" sz="1400" dirty="0" err="1" smtClean="0"/>
              <a:t>kecerdasan</a:t>
            </a:r>
            <a:r>
              <a:rPr lang="en-US" sz="1400" dirty="0" smtClean="0"/>
              <a:t> </a:t>
            </a:r>
            <a:r>
              <a:rPr lang="en-US" sz="1400" dirty="0" err="1" smtClean="0"/>
              <a:t>buatan</a:t>
            </a:r>
            <a:r>
              <a:rPr lang="en-US" sz="1400" dirty="0" smtClean="0"/>
              <a:t> </a:t>
            </a:r>
            <a:r>
              <a:rPr lang="en-US" sz="1400" dirty="0" err="1" smtClean="0"/>
              <a:t>atau</a:t>
            </a:r>
            <a:r>
              <a:rPr lang="en-US" sz="1400" dirty="0" smtClean="0"/>
              <a:t> </a:t>
            </a:r>
            <a:r>
              <a:rPr lang="en-US" sz="1400" i="1" dirty="0" smtClean="0"/>
              <a:t>Artificial Intelligence </a:t>
            </a:r>
            <a:r>
              <a:rPr lang="en-US" sz="1400" dirty="0" smtClean="0"/>
              <a:t>(AI) </a:t>
            </a:r>
            <a:r>
              <a:rPr lang="en-US" sz="1400" dirty="0" err="1" smtClean="0"/>
              <a:t>bisa</a:t>
            </a:r>
            <a:r>
              <a:rPr lang="en-US" sz="1400" dirty="0" smtClean="0"/>
              <a:t> </a:t>
            </a:r>
            <a:r>
              <a:rPr lang="en-US" sz="1400" dirty="0" err="1" smtClean="0"/>
              <a:t>membantu</a:t>
            </a:r>
            <a:r>
              <a:rPr lang="en-US" sz="1400" dirty="0" smtClean="0"/>
              <a:t> </a:t>
            </a:r>
            <a:r>
              <a:rPr lang="en-US" sz="1400" dirty="0" err="1" smtClean="0"/>
              <a:t>pekerjaan</a:t>
            </a:r>
            <a:r>
              <a:rPr lang="en-US" sz="1400" dirty="0" smtClean="0"/>
              <a:t> </a:t>
            </a:r>
            <a:r>
              <a:rPr lang="en-US" sz="1400" dirty="0" err="1" smtClean="0"/>
              <a:t>mereka</a:t>
            </a:r>
            <a:r>
              <a:rPr lang="en-US" sz="1400" dirty="0" smtClean="0"/>
              <a:t> </a:t>
            </a:r>
            <a:r>
              <a:rPr lang="en-US" sz="1400" dirty="0" err="1" smtClean="0"/>
              <a:t>sehari-hari</a:t>
            </a:r>
            <a:r>
              <a:rPr lang="en-US" sz="1400" dirty="0" smtClean="0"/>
              <a:t>. </a:t>
            </a:r>
            <a:r>
              <a:rPr lang="en-US" sz="1400" dirty="0" err="1" smtClean="0"/>
              <a:t>Namun</a:t>
            </a:r>
            <a:r>
              <a:rPr lang="en-US" sz="1400" dirty="0" smtClean="0"/>
              <a:t>, </a:t>
            </a:r>
            <a:r>
              <a:rPr lang="en-US" sz="1400" dirty="0" err="1" smtClean="0"/>
              <a:t>ada</a:t>
            </a:r>
            <a:r>
              <a:rPr lang="en-US" sz="1400" dirty="0" smtClean="0"/>
              <a:t> pula </a:t>
            </a:r>
            <a:r>
              <a:rPr lang="en-US" sz="1400" dirty="0" err="1" smtClean="0"/>
              <a:t>sebagian</a:t>
            </a:r>
            <a:r>
              <a:rPr lang="en-US" sz="1400" dirty="0" smtClean="0"/>
              <a:t> orang yang </a:t>
            </a:r>
            <a:r>
              <a:rPr lang="en-US" sz="1400" dirty="0" err="1" smtClean="0"/>
              <a:t>memandang</a:t>
            </a:r>
            <a:r>
              <a:rPr lang="en-US" sz="1400" dirty="0" smtClean="0"/>
              <a:t> AI </a:t>
            </a:r>
            <a:r>
              <a:rPr lang="en-US" sz="1400" dirty="0" err="1" smtClean="0"/>
              <a:t>secara</a:t>
            </a:r>
            <a:r>
              <a:rPr lang="en-US" sz="1400" dirty="0" smtClean="0"/>
              <a:t> </a:t>
            </a:r>
            <a:r>
              <a:rPr lang="en-US" sz="1400" dirty="0" err="1" smtClean="0"/>
              <a:t>pesimistis</a:t>
            </a:r>
            <a:r>
              <a:rPr lang="en-US" sz="1400" dirty="0" smtClean="0"/>
              <a:t>, </a:t>
            </a:r>
            <a:r>
              <a:rPr lang="en-US" sz="1400" dirty="0" err="1" smtClean="0"/>
              <a:t>karena</a:t>
            </a:r>
            <a:r>
              <a:rPr lang="en-US" sz="1400" dirty="0" smtClean="0"/>
              <a:t> </a:t>
            </a:r>
            <a:r>
              <a:rPr lang="en-US" sz="1400" dirty="0" err="1" smtClean="0"/>
              <a:t>merasa</a:t>
            </a:r>
            <a:r>
              <a:rPr lang="en-US" sz="1400" dirty="0" smtClean="0"/>
              <a:t> </a:t>
            </a:r>
            <a:r>
              <a:rPr lang="en-US" sz="1400" dirty="0" err="1" smtClean="0"/>
              <a:t>kehadiran</a:t>
            </a:r>
            <a:r>
              <a:rPr lang="en-US" sz="1400" dirty="0" smtClean="0"/>
              <a:t> AI </a:t>
            </a:r>
            <a:r>
              <a:rPr lang="en-US" sz="1400" dirty="0" err="1" smtClean="0"/>
              <a:t>berisiko</a:t>
            </a:r>
            <a:r>
              <a:rPr lang="en-US" sz="1400" dirty="0" smtClean="0"/>
              <a:t> </a:t>
            </a:r>
            <a:r>
              <a:rPr lang="en-US" sz="1400" dirty="0" err="1" smtClean="0"/>
              <a:t>menimbulkan</a:t>
            </a:r>
            <a:r>
              <a:rPr lang="en-US" sz="1400" dirty="0" smtClean="0"/>
              <a:t> </a:t>
            </a:r>
            <a:r>
              <a:rPr lang="en-US" sz="1400" dirty="0" err="1" smtClean="0"/>
              <a:t>ancaman</a:t>
            </a:r>
            <a:r>
              <a:rPr lang="en-US" sz="1400" dirty="0" smtClean="0"/>
              <a:t> di </a:t>
            </a:r>
            <a:r>
              <a:rPr lang="en-US" sz="1400" dirty="0" err="1" smtClean="0"/>
              <a:t>masa</a:t>
            </a:r>
            <a:r>
              <a:rPr lang="en-US" sz="1400" dirty="0" smtClean="0"/>
              <a:t> </a:t>
            </a:r>
            <a:r>
              <a:rPr lang="en-US" sz="1400" dirty="0" err="1" smtClean="0"/>
              <a:t>depan</a:t>
            </a:r>
            <a:r>
              <a:rPr lang="en-US" sz="1400" dirty="0" smtClean="0"/>
              <a:t>.</a:t>
            </a:r>
          </a:p>
          <a:p>
            <a:pPr marL="109728" indent="0" algn="just">
              <a:buNone/>
            </a:pPr>
            <a:endParaRPr lang="en-US" sz="1400" i="1" dirty="0"/>
          </a:p>
          <a:p>
            <a:pPr marL="109728" indent="0" algn="just">
              <a:buNone/>
            </a:pPr>
            <a:r>
              <a:rPr lang="en-US" sz="1400" dirty="0" err="1" smtClean="0"/>
              <a:t>Adapun</a:t>
            </a:r>
            <a:r>
              <a:rPr lang="en-US" sz="1400" dirty="0" smtClean="0"/>
              <a:t> </a:t>
            </a:r>
            <a:r>
              <a:rPr lang="en-US" sz="1400" dirty="0" err="1" smtClean="0"/>
              <a:t>menurut</a:t>
            </a:r>
            <a:r>
              <a:rPr lang="en-US" sz="1400" dirty="0" smtClean="0"/>
              <a:t> survey </a:t>
            </a:r>
            <a:r>
              <a:rPr lang="en-US" sz="1400" dirty="0" err="1" smtClean="0"/>
              <a:t>Ipsos</a:t>
            </a:r>
            <a:r>
              <a:rPr lang="en-US" sz="1400" dirty="0" smtClean="0"/>
              <a:t>, </a:t>
            </a:r>
            <a:r>
              <a:rPr lang="en-US" sz="1400" dirty="0" err="1" smtClean="0"/>
              <a:t>mayoritas</a:t>
            </a:r>
            <a:r>
              <a:rPr lang="en-US" sz="1400" dirty="0" smtClean="0"/>
              <a:t> </a:t>
            </a:r>
            <a:r>
              <a:rPr lang="en-US" sz="1400" dirty="0" err="1" smtClean="0"/>
              <a:t>atau</a:t>
            </a:r>
            <a:r>
              <a:rPr lang="en-US" sz="1400" dirty="0" smtClean="0"/>
              <a:t> 78% </a:t>
            </a:r>
            <a:r>
              <a:rPr lang="en-US" sz="1400" dirty="0" err="1" smtClean="0"/>
              <a:t>responden</a:t>
            </a:r>
            <a:r>
              <a:rPr lang="en-US" sz="1400" dirty="0" smtClean="0"/>
              <a:t> Indonesia </a:t>
            </a:r>
            <a:r>
              <a:rPr lang="en-US" sz="1400" dirty="0" err="1" smtClean="0"/>
              <a:t>menilai</a:t>
            </a:r>
            <a:r>
              <a:rPr lang="en-US" sz="1400" dirty="0" smtClean="0"/>
              <a:t> </a:t>
            </a:r>
            <a:r>
              <a:rPr lang="en-US" sz="1400" dirty="0" err="1" smtClean="0"/>
              <a:t>bahwa</a:t>
            </a:r>
            <a:r>
              <a:rPr lang="en-US" sz="1400" dirty="0" smtClean="0"/>
              <a:t> AI </a:t>
            </a:r>
            <a:r>
              <a:rPr lang="en-US" sz="1400" dirty="0" err="1" smtClean="0"/>
              <a:t>membawa</a:t>
            </a:r>
            <a:r>
              <a:rPr lang="en-US" sz="1400" dirty="0" smtClean="0"/>
              <a:t> </a:t>
            </a:r>
            <a:r>
              <a:rPr lang="en-US" sz="1400" dirty="0" err="1" smtClean="0"/>
              <a:t>lebih</a:t>
            </a:r>
            <a:r>
              <a:rPr lang="en-US" sz="1400" dirty="0" smtClean="0"/>
              <a:t> </a:t>
            </a:r>
            <a:r>
              <a:rPr lang="en-US" sz="1400" dirty="0" err="1" smtClean="0"/>
              <a:t>banyak</a:t>
            </a:r>
            <a:r>
              <a:rPr lang="en-US" sz="1400" dirty="0" smtClean="0"/>
              <a:t> </a:t>
            </a:r>
            <a:r>
              <a:rPr lang="en-US" sz="1400" dirty="0" err="1" smtClean="0"/>
              <a:t>manfaat</a:t>
            </a:r>
            <a:r>
              <a:rPr lang="en-US" sz="1400" dirty="0" smtClean="0"/>
              <a:t> </a:t>
            </a:r>
            <a:r>
              <a:rPr lang="en-US" sz="1400" dirty="0" err="1" smtClean="0"/>
              <a:t>ketimbang</a:t>
            </a:r>
            <a:r>
              <a:rPr lang="en-US" sz="1400" dirty="0" smtClean="0"/>
              <a:t> </a:t>
            </a:r>
            <a:r>
              <a:rPr lang="en-US" sz="1400" dirty="0" err="1" smtClean="0"/>
              <a:t>kerugian</a:t>
            </a:r>
            <a:r>
              <a:rPr lang="en-US" sz="1400" dirty="0" smtClean="0"/>
              <a:t>. Hal </a:t>
            </a:r>
            <a:r>
              <a:rPr lang="en-US" sz="1400" dirty="0" err="1" smtClean="0"/>
              <a:t>ini</a:t>
            </a:r>
            <a:r>
              <a:rPr lang="en-US" sz="1400" dirty="0" smtClean="0"/>
              <a:t> </a:t>
            </a:r>
            <a:r>
              <a:rPr lang="en-US" sz="1400" dirty="0" err="1" smtClean="0"/>
              <a:t>menjadikan</a:t>
            </a:r>
            <a:r>
              <a:rPr lang="en-US" sz="1400" dirty="0" smtClean="0"/>
              <a:t> Indonesia </a:t>
            </a:r>
            <a:r>
              <a:rPr lang="en-US" sz="1400" dirty="0" err="1" smtClean="0"/>
              <a:t>sebagai</a:t>
            </a:r>
            <a:r>
              <a:rPr lang="en-US" sz="1400" dirty="0" smtClean="0"/>
              <a:t> Negara paling </a:t>
            </a:r>
            <a:r>
              <a:rPr lang="en-US" sz="1400" dirty="0" err="1" smtClean="0"/>
              <a:t>optimis</a:t>
            </a:r>
            <a:r>
              <a:rPr lang="en-US" sz="1400" dirty="0" smtClean="0"/>
              <a:t> </a:t>
            </a:r>
            <a:r>
              <a:rPr lang="en-US" sz="1400" dirty="0" err="1" smtClean="0"/>
              <a:t>akan</a:t>
            </a:r>
            <a:r>
              <a:rPr lang="en-US" sz="1400" dirty="0" smtClean="0"/>
              <a:t> </a:t>
            </a:r>
            <a:r>
              <a:rPr lang="en-US" sz="1400" dirty="0" err="1" smtClean="0"/>
              <a:t>teknologi</a:t>
            </a:r>
            <a:r>
              <a:rPr lang="en-US" sz="1400" dirty="0" smtClean="0"/>
              <a:t> </a:t>
            </a:r>
            <a:r>
              <a:rPr lang="en-US" sz="1400" dirty="0" err="1" smtClean="0"/>
              <a:t>tersebut</a:t>
            </a:r>
            <a:r>
              <a:rPr lang="en-US" sz="1400" dirty="0" smtClean="0"/>
              <a:t>.</a:t>
            </a:r>
            <a:r>
              <a:rPr lang="en-US" sz="1400" dirty="0"/>
              <a:t> </a:t>
            </a:r>
            <a:r>
              <a:rPr lang="en-US" sz="1400" dirty="0" smtClean="0"/>
              <a:t>Di </a:t>
            </a:r>
            <a:r>
              <a:rPr lang="en-US" sz="1400" dirty="0" err="1" smtClean="0"/>
              <a:t>peringkat</a:t>
            </a:r>
            <a:r>
              <a:rPr lang="en-US" sz="1400" dirty="0" smtClean="0"/>
              <a:t> </a:t>
            </a:r>
            <a:r>
              <a:rPr lang="en-US" sz="1400" dirty="0" err="1" smtClean="0"/>
              <a:t>kedua</a:t>
            </a:r>
            <a:r>
              <a:rPr lang="en-US" sz="1400" dirty="0" smtClean="0"/>
              <a:t> </a:t>
            </a:r>
            <a:r>
              <a:rPr lang="en-US" sz="1400" dirty="0" err="1" smtClean="0"/>
              <a:t>ada</a:t>
            </a:r>
            <a:r>
              <a:rPr lang="en-US" sz="1400" dirty="0" smtClean="0"/>
              <a:t> Thailand, </a:t>
            </a:r>
            <a:r>
              <a:rPr lang="en-US" sz="1400" dirty="0" err="1" smtClean="0"/>
              <a:t>dengan</a:t>
            </a:r>
            <a:r>
              <a:rPr lang="en-US" sz="1400" dirty="0" smtClean="0"/>
              <a:t> 74% </a:t>
            </a:r>
            <a:r>
              <a:rPr lang="en-US" sz="1400" dirty="0" err="1" smtClean="0"/>
              <a:t>responden</a:t>
            </a:r>
            <a:r>
              <a:rPr lang="en-US" sz="1400" dirty="0" smtClean="0"/>
              <a:t> yang </a:t>
            </a:r>
            <a:r>
              <a:rPr lang="en-US" sz="1400" dirty="0" err="1" smtClean="0"/>
              <a:t>setuju</a:t>
            </a:r>
            <a:r>
              <a:rPr lang="en-US" sz="1400" dirty="0" smtClean="0"/>
              <a:t> </a:t>
            </a:r>
            <a:r>
              <a:rPr lang="en-US" sz="1400" dirty="0" err="1" smtClean="0"/>
              <a:t>bahwa</a:t>
            </a:r>
            <a:r>
              <a:rPr lang="en-US" sz="1400" dirty="0" smtClean="0"/>
              <a:t> AI </a:t>
            </a:r>
            <a:r>
              <a:rPr lang="en-US" sz="1400" dirty="0" err="1" smtClean="0"/>
              <a:t>memberi</a:t>
            </a:r>
            <a:r>
              <a:rPr lang="en-US" sz="1400" dirty="0" smtClean="0"/>
              <a:t> </a:t>
            </a:r>
            <a:r>
              <a:rPr lang="en-US" sz="1400" dirty="0" err="1" smtClean="0"/>
              <a:t>lebih</a:t>
            </a:r>
            <a:r>
              <a:rPr lang="en-US" sz="1400" dirty="0" smtClean="0"/>
              <a:t> </a:t>
            </a:r>
            <a:r>
              <a:rPr lang="en-US" sz="1400" dirty="0" err="1" smtClean="0"/>
              <a:t>banyak</a:t>
            </a:r>
            <a:r>
              <a:rPr lang="en-US" sz="1400" dirty="0" smtClean="0"/>
              <a:t> </a:t>
            </a:r>
            <a:r>
              <a:rPr lang="en-US" sz="1400" dirty="0" err="1" smtClean="0"/>
              <a:t>manfaat</a:t>
            </a:r>
            <a:r>
              <a:rPr lang="en-US" sz="1400" dirty="0" smtClean="0"/>
              <a:t>, </a:t>
            </a:r>
            <a:r>
              <a:rPr lang="en-US" sz="1400" dirty="0" err="1" smtClean="0"/>
              <a:t>diikuti</a:t>
            </a:r>
            <a:r>
              <a:rPr lang="en-US" sz="1400" dirty="0" smtClean="0"/>
              <a:t> </a:t>
            </a:r>
            <a:r>
              <a:rPr lang="en-US" sz="1400" dirty="0" err="1" smtClean="0"/>
              <a:t>Meksiko</a:t>
            </a:r>
            <a:r>
              <a:rPr lang="en-US" sz="1400" dirty="0" smtClean="0"/>
              <a:t>, Malaysia, </a:t>
            </a:r>
            <a:r>
              <a:rPr lang="en-US" sz="1400" dirty="0"/>
              <a:t>P</a:t>
            </a:r>
            <a:r>
              <a:rPr lang="en-US" sz="1400" dirty="0" smtClean="0"/>
              <a:t>eru, </a:t>
            </a:r>
            <a:r>
              <a:rPr lang="en-US" sz="1400" dirty="0" err="1" smtClean="0"/>
              <a:t>Turki</a:t>
            </a:r>
            <a:r>
              <a:rPr lang="en-US" sz="1400" dirty="0" smtClean="0"/>
              <a:t>, </a:t>
            </a:r>
            <a:r>
              <a:rPr lang="en-US" sz="1400" dirty="0" err="1" smtClean="0"/>
              <a:t>Kolombia</a:t>
            </a:r>
            <a:r>
              <a:rPr lang="en-US" sz="1400" dirty="0" smtClean="0"/>
              <a:t>, </a:t>
            </a:r>
            <a:r>
              <a:rPr lang="en-US" sz="1400" dirty="0"/>
              <a:t>I</a:t>
            </a:r>
            <a:r>
              <a:rPr lang="en-US" sz="1400" dirty="0" smtClean="0"/>
              <a:t>ndia,  </a:t>
            </a:r>
            <a:r>
              <a:rPr lang="en-US" sz="1400" dirty="0" err="1" smtClean="0"/>
              <a:t>dan</a:t>
            </a:r>
            <a:r>
              <a:rPr lang="en-US" sz="1400" dirty="0" smtClean="0"/>
              <a:t> </a:t>
            </a:r>
            <a:r>
              <a:rPr lang="en-US" sz="1400" dirty="0" err="1" smtClean="0"/>
              <a:t>Brasil</a:t>
            </a:r>
            <a:r>
              <a:rPr lang="en-US" sz="1400" dirty="0" smtClean="0"/>
              <a:t> </a:t>
            </a:r>
            <a:r>
              <a:rPr lang="en-US" sz="1400" dirty="0" err="1" smtClean="0"/>
              <a:t>dengan</a:t>
            </a:r>
            <a:r>
              <a:rPr lang="en-US" sz="1400" dirty="0" smtClean="0"/>
              <a:t> </a:t>
            </a:r>
            <a:r>
              <a:rPr lang="en-US" sz="1400" dirty="0" err="1" smtClean="0"/>
              <a:t>persentase</a:t>
            </a:r>
            <a:r>
              <a:rPr lang="en-US" sz="1400" dirty="0" smtClean="0"/>
              <a:t> </a:t>
            </a:r>
            <a:r>
              <a:rPr lang="en-US" sz="1400" dirty="0" err="1" smtClean="0"/>
              <a:t>seperti</a:t>
            </a:r>
            <a:r>
              <a:rPr lang="en-US" sz="1400" dirty="0" smtClean="0"/>
              <a:t> yang </a:t>
            </a:r>
            <a:r>
              <a:rPr lang="en-US" sz="1400" dirty="0" err="1" smtClean="0"/>
              <a:t>terlihat</a:t>
            </a:r>
            <a:r>
              <a:rPr lang="en-US" sz="1400" dirty="0" smtClean="0"/>
              <a:t> </a:t>
            </a:r>
            <a:r>
              <a:rPr lang="en-US" sz="1400" dirty="0" err="1" smtClean="0"/>
              <a:t>pada</a:t>
            </a:r>
            <a:r>
              <a:rPr lang="en-US" sz="1400" dirty="0" smtClean="0"/>
              <a:t> </a:t>
            </a:r>
            <a:r>
              <a:rPr lang="en-US" sz="1400" dirty="0" err="1" smtClean="0"/>
              <a:t>grafik</a:t>
            </a:r>
            <a:r>
              <a:rPr lang="en-US" sz="1400" dirty="0" smtClean="0"/>
              <a:t>.</a:t>
            </a:r>
          </a:p>
          <a:p>
            <a:pPr marL="109728" indent="0" algn="just">
              <a:buNone/>
            </a:pPr>
            <a:endParaRPr lang="en-US" sz="1400" dirty="0"/>
          </a:p>
          <a:p>
            <a:pPr marL="109728" indent="0" algn="just">
              <a:buNone/>
            </a:pPr>
            <a:r>
              <a:rPr lang="en-US" sz="1400" dirty="0" smtClean="0"/>
              <a:t>Di </a:t>
            </a:r>
            <a:r>
              <a:rPr lang="en-US" sz="1400" dirty="0" err="1" smtClean="0"/>
              <a:t>sisi</a:t>
            </a:r>
            <a:r>
              <a:rPr lang="en-US" sz="1400" dirty="0" smtClean="0"/>
              <a:t> lain, </a:t>
            </a:r>
            <a:r>
              <a:rPr lang="en-US" sz="1400" dirty="0" err="1" smtClean="0"/>
              <a:t>Amerika</a:t>
            </a:r>
            <a:r>
              <a:rPr lang="en-US" sz="1400" dirty="0" smtClean="0"/>
              <a:t> </a:t>
            </a:r>
            <a:r>
              <a:rPr lang="en-US" sz="1400" dirty="0" err="1" smtClean="0"/>
              <a:t>Serikat</a:t>
            </a:r>
            <a:r>
              <a:rPr lang="en-US" sz="1400" dirty="0" smtClean="0"/>
              <a:t> </a:t>
            </a:r>
            <a:r>
              <a:rPr lang="en-US" sz="1400" dirty="0" err="1" smtClean="0"/>
              <a:t>dan</a:t>
            </a:r>
            <a:r>
              <a:rPr lang="en-US" sz="1400" dirty="0" smtClean="0"/>
              <a:t> </a:t>
            </a:r>
            <a:r>
              <a:rPr lang="en-US" sz="1400" dirty="0" err="1" smtClean="0"/>
              <a:t>Perancis</a:t>
            </a:r>
            <a:r>
              <a:rPr lang="en-US" sz="1400" dirty="0" smtClean="0"/>
              <a:t> </a:t>
            </a:r>
            <a:r>
              <a:rPr lang="en-US" sz="1400" dirty="0" err="1" smtClean="0"/>
              <a:t>menjadi</a:t>
            </a:r>
            <a:r>
              <a:rPr lang="en-US" sz="1400" dirty="0" smtClean="0"/>
              <a:t> Negara </a:t>
            </a:r>
            <a:r>
              <a:rPr lang="en-US" sz="1400" dirty="0" err="1" smtClean="0"/>
              <a:t>dengan</a:t>
            </a:r>
            <a:r>
              <a:rPr lang="en-US" sz="1400" dirty="0" smtClean="0"/>
              <a:t> optimism paling </a:t>
            </a:r>
            <a:r>
              <a:rPr lang="en-US" sz="1400" dirty="0" err="1" smtClean="0"/>
              <a:t>rendah</a:t>
            </a:r>
            <a:r>
              <a:rPr lang="en-US" sz="1400" dirty="0" smtClean="0"/>
              <a:t> </a:t>
            </a:r>
            <a:r>
              <a:rPr lang="en-US" sz="1400" dirty="0" err="1" smtClean="0"/>
              <a:t>terhadap</a:t>
            </a:r>
            <a:r>
              <a:rPr lang="en-US" sz="1400" dirty="0" smtClean="0"/>
              <a:t> AI. Di </a:t>
            </a:r>
            <a:r>
              <a:rPr lang="en-US" sz="1400" dirty="0" err="1" smtClean="0"/>
              <a:t>kedua</a:t>
            </a:r>
            <a:r>
              <a:rPr lang="en-US" sz="1400" dirty="0" smtClean="0"/>
              <a:t> Negara </a:t>
            </a:r>
            <a:r>
              <a:rPr lang="en-US" sz="1400" dirty="0" err="1" smtClean="0"/>
              <a:t>tersebut</a:t>
            </a:r>
            <a:r>
              <a:rPr lang="en-US" sz="1400" dirty="0" smtClean="0"/>
              <a:t>, </a:t>
            </a:r>
            <a:r>
              <a:rPr lang="en-US" sz="1400" dirty="0" err="1" smtClean="0"/>
              <a:t>hanya</a:t>
            </a:r>
            <a:r>
              <a:rPr lang="en-US" sz="1400" dirty="0" smtClean="0"/>
              <a:t> </a:t>
            </a:r>
            <a:r>
              <a:rPr lang="en-US" sz="1400" dirty="0" err="1" smtClean="0"/>
              <a:t>ada</a:t>
            </a:r>
            <a:r>
              <a:rPr lang="en-US" sz="1400" dirty="0" smtClean="0"/>
              <a:t> 37% </a:t>
            </a:r>
            <a:r>
              <a:rPr lang="en-US" sz="1400" dirty="0" err="1" smtClean="0"/>
              <a:t>responden</a:t>
            </a:r>
            <a:r>
              <a:rPr lang="en-US" sz="1400" dirty="0" smtClean="0"/>
              <a:t> yang </a:t>
            </a:r>
            <a:r>
              <a:rPr lang="en-US" sz="1400" dirty="0" err="1" smtClean="0"/>
              <a:t>merasa</a:t>
            </a:r>
            <a:r>
              <a:rPr lang="en-US" sz="1400" dirty="0" smtClean="0"/>
              <a:t> AI </a:t>
            </a:r>
            <a:r>
              <a:rPr lang="en-US" sz="1400" dirty="0" err="1" smtClean="0"/>
              <a:t>punya</a:t>
            </a:r>
            <a:r>
              <a:rPr lang="en-US" sz="1400" dirty="0" smtClean="0"/>
              <a:t> </a:t>
            </a:r>
            <a:r>
              <a:rPr lang="en-US" sz="1400" dirty="0" err="1" smtClean="0"/>
              <a:t>lebih</a:t>
            </a:r>
            <a:r>
              <a:rPr lang="en-US" sz="1400" dirty="0" smtClean="0"/>
              <a:t> </a:t>
            </a:r>
            <a:r>
              <a:rPr lang="en-US" sz="1400" dirty="0" err="1" smtClean="0"/>
              <a:t>banyak</a:t>
            </a:r>
            <a:r>
              <a:rPr lang="en-US" sz="1400" dirty="0" smtClean="0"/>
              <a:t> </a:t>
            </a:r>
            <a:r>
              <a:rPr lang="en-US" sz="1400" dirty="0" err="1" smtClean="0"/>
              <a:t>manfaat</a:t>
            </a:r>
            <a:r>
              <a:rPr lang="en-US" sz="1400" dirty="0" smtClean="0"/>
              <a:t> </a:t>
            </a:r>
            <a:r>
              <a:rPr lang="en-US" sz="1400" dirty="0" err="1" smtClean="0"/>
              <a:t>ketimbang</a:t>
            </a:r>
            <a:r>
              <a:rPr lang="en-US" sz="1400" dirty="0" smtClean="0"/>
              <a:t> </a:t>
            </a:r>
            <a:r>
              <a:rPr lang="en-US" sz="1400" dirty="0" err="1" smtClean="0"/>
              <a:t>mudarat</a:t>
            </a:r>
            <a:r>
              <a:rPr lang="en-US" sz="1400" dirty="0" smtClean="0"/>
              <a:t>. Tingkat </a:t>
            </a:r>
            <a:r>
              <a:rPr lang="en-US" sz="1400" dirty="0" err="1" smtClean="0"/>
              <a:t>optimisme</a:t>
            </a:r>
            <a:r>
              <a:rPr lang="en-US" sz="1400" dirty="0" smtClean="0"/>
              <a:t> </a:t>
            </a:r>
            <a:r>
              <a:rPr lang="en-US" sz="1400" dirty="0" err="1" smtClean="0"/>
              <a:t>rendah</a:t>
            </a:r>
            <a:r>
              <a:rPr lang="en-US" sz="1400" dirty="0" smtClean="0"/>
              <a:t> </a:t>
            </a:r>
            <a:r>
              <a:rPr lang="en-US" sz="1400" dirty="0" err="1" smtClean="0"/>
              <a:t>juga</a:t>
            </a:r>
            <a:r>
              <a:rPr lang="en-US" sz="1400" dirty="0" smtClean="0"/>
              <a:t> </a:t>
            </a:r>
            <a:r>
              <a:rPr lang="en-US" sz="1400" dirty="0" err="1" smtClean="0"/>
              <a:t>ditemukan</a:t>
            </a:r>
            <a:r>
              <a:rPr lang="en-US" sz="1400" dirty="0" smtClean="0"/>
              <a:t> di </a:t>
            </a:r>
            <a:r>
              <a:rPr lang="en-US" sz="1400" dirty="0" err="1" smtClean="0"/>
              <a:t>Kanada</a:t>
            </a:r>
            <a:r>
              <a:rPr lang="en-US" sz="1400" dirty="0" smtClean="0"/>
              <a:t> </a:t>
            </a:r>
            <a:r>
              <a:rPr lang="en-US" sz="1400" dirty="0" err="1" smtClean="0"/>
              <a:t>dan</a:t>
            </a:r>
            <a:r>
              <a:rPr lang="en-US" sz="1400" dirty="0" smtClean="0"/>
              <a:t> </a:t>
            </a:r>
            <a:r>
              <a:rPr lang="en-US" sz="1400" dirty="0" err="1" smtClean="0"/>
              <a:t>Swedia</a:t>
            </a:r>
            <a:r>
              <a:rPr lang="en-US" sz="1400" dirty="0" smtClean="0"/>
              <a:t> </a:t>
            </a:r>
            <a:r>
              <a:rPr lang="en-US" sz="1400" dirty="0" err="1" smtClean="0"/>
              <a:t>dengan</a:t>
            </a:r>
            <a:r>
              <a:rPr lang="en-US" sz="1400" dirty="0" smtClean="0"/>
              <a:t> </a:t>
            </a:r>
            <a:r>
              <a:rPr lang="en-US" sz="1400" dirty="0" err="1" smtClean="0"/>
              <a:t>proporsi</a:t>
            </a:r>
            <a:r>
              <a:rPr lang="en-US" sz="1400" dirty="0" smtClean="0"/>
              <a:t> </a:t>
            </a:r>
            <a:r>
              <a:rPr lang="en-US" sz="1400" dirty="0" err="1" smtClean="0"/>
              <a:t>berturut-turut</a:t>
            </a:r>
            <a:r>
              <a:rPr lang="en-US" sz="1400" dirty="0" smtClean="0"/>
              <a:t> 38% </a:t>
            </a:r>
            <a:r>
              <a:rPr lang="en-US" sz="1400" dirty="0" err="1" smtClean="0"/>
              <a:t>dan</a:t>
            </a:r>
            <a:r>
              <a:rPr lang="en-US" sz="1400" dirty="0" smtClean="0"/>
              <a:t> 39%.</a:t>
            </a:r>
          </a:p>
          <a:p>
            <a:pPr marL="109728" indent="0" algn="just">
              <a:buNone/>
            </a:pPr>
            <a:endParaRPr lang="en-US" sz="1400" dirty="0"/>
          </a:p>
          <a:p>
            <a:pPr marL="109728" indent="0" algn="just">
              <a:buNone/>
            </a:pPr>
            <a:endParaRPr lang="en-US" sz="14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184778"/>
            <a:ext cx="1589851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68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446449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sz="1400" dirty="0" err="1" smtClean="0"/>
              <a:t>Tabel</a:t>
            </a:r>
            <a:r>
              <a:rPr lang="en-US" sz="1400" dirty="0" smtClean="0"/>
              <a:t> </a:t>
            </a:r>
            <a:r>
              <a:rPr lang="en-US" sz="1400" dirty="0"/>
              <a:t>S</a:t>
            </a:r>
            <a:r>
              <a:rPr lang="en-US" sz="1400" dirty="0" smtClean="0"/>
              <a:t>erta Diagram Negara paling </a:t>
            </a:r>
            <a:r>
              <a:rPr lang="en-US" sz="1400" dirty="0" err="1" smtClean="0"/>
              <a:t>Optimis</a:t>
            </a:r>
            <a:r>
              <a:rPr lang="en-US" sz="1400" dirty="0" smtClean="0"/>
              <a:t> </a:t>
            </a:r>
            <a:r>
              <a:rPr lang="en-US" sz="1400" dirty="0" err="1" smtClean="0"/>
              <a:t>akan</a:t>
            </a:r>
            <a:r>
              <a:rPr lang="en-US" sz="1400" dirty="0" smtClean="0"/>
              <a:t> </a:t>
            </a:r>
            <a:r>
              <a:rPr lang="en-US" sz="1400" dirty="0" err="1" smtClean="0"/>
              <a:t>Manfaat</a:t>
            </a:r>
            <a:r>
              <a:rPr lang="en-US" sz="1400" dirty="0" smtClean="0"/>
              <a:t> AI :</a:t>
            </a:r>
          </a:p>
          <a:p>
            <a:pPr marL="109728" indent="0">
              <a:buNone/>
            </a:pPr>
            <a:endParaRPr lang="en-US" sz="1400" dirty="0"/>
          </a:p>
          <a:p>
            <a:pPr marL="109728" indent="0">
              <a:buNone/>
            </a:pPr>
            <a:endParaRPr lang="en-US" sz="1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177029"/>
            <a:ext cx="1589851" cy="936104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060946"/>
              </p:ext>
            </p:extLst>
          </p:nvPr>
        </p:nvGraphicFramePr>
        <p:xfrm>
          <a:off x="683568" y="908720"/>
          <a:ext cx="5400601" cy="24358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9546"/>
                <a:gridCol w="3540791"/>
                <a:gridCol w="1180264"/>
              </a:tblGrid>
              <a:tr h="1610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No</a:t>
                      </a:r>
                      <a:endParaRPr lang="en-US" sz="1100" b="1" i="0" u="none" strike="noStrike" dirty="0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Negara</a:t>
                      </a:r>
                      <a:endParaRPr lang="en-US" sz="1100" b="1" i="0" u="none" strike="noStrike" dirty="0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Mayoritas</a:t>
                      </a:r>
                      <a:endParaRPr lang="en-US" sz="1100" b="1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704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Indonesia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78%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704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Thailand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74%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704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>
                          <a:effectLst/>
                        </a:rPr>
                        <a:t>Meksiko</a:t>
                      </a:r>
                      <a:endParaRPr lang="en-US" sz="1100" b="0" i="0" u="none" strike="noStrike" dirty="0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74%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704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Malaysia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74%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704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Peru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74%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704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6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Turki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74%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704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7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Kolombia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74%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704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8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India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74%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704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9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Brasil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74%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704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Amerika Serikat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37%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704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11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Perancis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37%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704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12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Kanada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38%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704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13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Swedia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39%</a:t>
                      </a:r>
                      <a:endParaRPr lang="en-US" sz="1100" b="0" i="0" u="none" strike="noStrike" dirty="0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</a:tbl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6707637"/>
              </p:ext>
            </p:extLst>
          </p:nvPr>
        </p:nvGraphicFramePr>
        <p:xfrm>
          <a:off x="3491880" y="3573016"/>
          <a:ext cx="4592918" cy="24977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053572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169280"/>
            <a:ext cx="1589851" cy="936104"/>
          </a:xfrm>
          <a:prstGeom prst="rect">
            <a:avLst/>
          </a:prstGeom>
        </p:spPr>
      </p:pic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446449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sz="1400" dirty="0" err="1" smtClean="0"/>
              <a:t>Tabel</a:t>
            </a:r>
            <a:r>
              <a:rPr lang="en-US" sz="1400" dirty="0" smtClean="0"/>
              <a:t> Dan Diagram </a:t>
            </a:r>
            <a:r>
              <a:rPr lang="en-US" sz="1400" dirty="0" err="1" smtClean="0"/>
              <a:t>Responden</a:t>
            </a:r>
            <a:r>
              <a:rPr lang="en-US" sz="1400" dirty="0" smtClean="0"/>
              <a:t> Paling </a:t>
            </a:r>
            <a:r>
              <a:rPr lang="en-US" sz="1400" dirty="0" err="1" smtClean="0"/>
              <a:t>Optimis</a:t>
            </a:r>
            <a:r>
              <a:rPr lang="en-US" sz="1400" dirty="0" smtClean="0"/>
              <a:t> di Indonesia :</a:t>
            </a:r>
          </a:p>
          <a:p>
            <a:pPr marL="109728" indent="0">
              <a:buNone/>
            </a:pPr>
            <a:endParaRPr lang="en-US" sz="1400" dirty="0"/>
          </a:p>
          <a:p>
            <a:pPr marL="109728" indent="0">
              <a:buNone/>
            </a:pPr>
            <a:endParaRPr lang="en-US" sz="1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726782"/>
              </p:ext>
            </p:extLst>
          </p:nvPr>
        </p:nvGraphicFramePr>
        <p:xfrm>
          <a:off x="683568" y="1110388"/>
          <a:ext cx="5753100" cy="11049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3900"/>
                <a:gridCol w="3771900"/>
                <a:gridCol w="1257300"/>
              </a:tblGrid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No</a:t>
                      </a:r>
                      <a:endParaRPr lang="en-US" sz="1100" b="1" i="0" u="none" strike="noStrike" dirty="0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>
                          <a:effectLst/>
                        </a:rPr>
                        <a:t>Kelompok</a:t>
                      </a:r>
                      <a:endParaRPr lang="en-US" sz="1100" b="1" i="0" u="none" strike="noStrike" dirty="0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Mayoritas</a:t>
                      </a:r>
                      <a:endParaRPr lang="en-US" sz="1100" b="1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Usia Generasi Z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62%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Laki-laki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58%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Berpendidikan Tinggi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58%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Berpendapatan Tinggi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60%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Berstatus Pekerja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57%</a:t>
                      </a:r>
                      <a:endParaRPr lang="en-US" sz="1100" b="0" i="0" u="none" strike="noStrike" dirty="0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</a:tbl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9258696"/>
              </p:ext>
            </p:extLst>
          </p:nvPr>
        </p:nvGraphicFramePr>
        <p:xfrm>
          <a:off x="1187624" y="2564904"/>
          <a:ext cx="4592918" cy="2054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0710817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446449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sz="1400" dirty="0" err="1" smtClean="0"/>
              <a:t>Tabel</a:t>
            </a:r>
            <a:r>
              <a:rPr lang="en-US" sz="1400" dirty="0"/>
              <a:t> </a:t>
            </a:r>
            <a:r>
              <a:rPr lang="en-US" sz="1400" dirty="0" err="1" smtClean="0"/>
              <a:t>dan</a:t>
            </a:r>
            <a:r>
              <a:rPr lang="en-US" sz="1400" dirty="0" smtClean="0"/>
              <a:t> Diagram AI yang paling </a:t>
            </a:r>
            <a:r>
              <a:rPr lang="en-US" sz="1400" dirty="0" err="1" smtClean="0"/>
              <a:t>sering</a:t>
            </a:r>
            <a:r>
              <a:rPr lang="en-US" sz="1400" dirty="0" smtClean="0"/>
              <a:t> </a:t>
            </a:r>
            <a:r>
              <a:rPr lang="en-US" sz="1400" dirty="0" err="1" smtClean="0"/>
              <a:t>digunakan</a:t>
            </a:r>
            <a:r>
              <a:rPr lang="en-US" sz="1400" dirty="0" smtClean="0"/>
              <a:t> di Indonesia :</a:t>
            </a:r>
          </a:p>
          <a:p>
            <a:pPr marL="109728" indent="0">
              <a:buNone/>
            </a:pPr>
            <a:endParaRPr lang="en-US" sz="1400" dirty="0"/>
          </a:p>
          <a:p>
            <a:pPr marL="109728" indent="0">
              <a:buNone/>
            </a:pPr>
            <a:endParaRPr lang="en-US" sz="1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932" y="188640"/>
            <a:ext cx="1589851" cy="936104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185424"/>
              </p:ext>
            </p:extLst>
          </p:nvPr>
        </p:nvGraphicFramePr>
        <p:xfrm>
          <a:off x="611560" y="1105384"/>
          <a:ext cx="5753100" cy="1473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3900"/>
                <a:gridCol w="3771900"/>
                <a:gridCol w="1257300"/>
              </a:tblGrid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No</a:t>
                      </a:r>
                      <a:endParaRPr lang="en-US" sz="1100" b="1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Aplikasi AI</a:t>
                      </a:r>
                      <a:endParaRPr lang="en-US" sz="1100" b="1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Persentase</a:t>
                      </a:r>
                      <a:endParaRPr lang="en-US" sz="1100" b="1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ChatGPT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52%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Copy.ai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29%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Luminar AI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18%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Oracle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15%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Dall-e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12%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6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Lalal.ai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12%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7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Outmatch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11%</a:t>
                      </a:r>
                      <a:endParaRPr lang="en-US" sz="1100" b="0" i="0" u="none" strike="noStrike" dirty="0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</a:tbl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1423111"/>
              </p:ext>
            </p:extLst>
          </p:nvPr>
        </p:nvGraphicFramePr>
        <p:xfrm>
          <a:off x="1115616" y="2780928"/>
          <a:ext cx="4592918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590429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932" y="188640"/>
            <a:ext cx="1589851" cy="936104"/>
          </a:xfrm>
          <a:prstGeom prst="rect">
            <a:avLst/>
          </a:prstGeom>
        </p:spPr>
      </p:pic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434183" y="764704"/>
            <a:ext cx="8229600" cy="446449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sz="1400" dirty="0" err="1" smtClean="0"/>
              <a:t>Tabel</a:t>
            </a:r>
            <a:r>
              <a:rPr lang="en-US" sz="1400" dirty="0"/>
              <a:t> </a:t>
            </a:r>
            <a:r>
              <a:rPr lang="en-US" sz="1400" dirty="0" err="1" smtClean="0"/>
              <a:t>dan</a:t>
            </a:r>
            <a:r>
              <a:rPr lang="en-US" sz="1400" dirty="0" smtClean="0"/>
              <a:t> Diagram </a:t>
            </a:r>
            <a:r>
              <a:rPr lang="en-US" sz="1400" dirty="0" err="1" smtClean="0"/>
              <a:t>Mayoritas</a:t>
            </a:r>
            <a:r>
              <a:rPr lang="en-US" sz="1400" dirty="0" smtClean="0"/>
              <a:t> </a:t>
            </a:r>
            <a:r>
              <a:rPr lang="en-US" sz="1400" dirty="0" err="1" smtClean="0"/>
              <a:t>Responden</a:t>
            </a:r>
            <a:r>
              <a:rPr lang="en-US" sz="1400" dirty="0" smtClean="0"/>
              <a:t> </a:t>
            </a:r>
            <a:r>
              <a:rPr lang="en-US" sz="1400" dirty="0" err="1" smtClean="0"/>
              <a:t>berdasarkan</a:t>
            </a:r>
            <a:r>
              <a:rPr lang="en-US" sz="1400" dirty="0" smtClean="0"/>
              <a:t> </a:t>
            </a:r>
            <a:r>
              <a:rPr lang="en-US" sz="1400" dirty="0" err="1" smtClean="0"/>
              <a:t>Pulau</a:t>
            </a:r>
            <a:r>
              <a:rPr lang="en-US" sz="1400" dirty="0" smtClean="0"/>
              <a:t> :</a:t>
            </a:r>
          </a:p>
          <a:p>
            <a:pPr marL="109728" indent="0">
              <a:buNone/>
            </a:pPr>
            <a:endParaRPr lang="en-US" sz="1400" dirty="0"/>
          </a:p>
          <a:p>
            <a:pPr marL="109728" indent="0">
              <a:buNone/>
            </a:pPr>
            <a:endParaRPr lang="en-US" sz="1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776378"/>
              </p:ext>
            </p:extLst>
          </p:nvPr>
        </p:nvGraphicFramePr>
        <p:xfrm>
          <a:off x="1259632" y="1628800"/>
          <a:ext cx="5753100" cy="736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3900"/>
                <a:gridCol w="3771900"/>
                <a:gridCol w="1257300"/>
              </a:tblGrid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No</a:t>
                      </a:r>
                      <a:endParaRPr lang="en-US" sz="1100" b="1" i="0" u="none" strike="noStrike" dirty="0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>
                          <a:effectLst/>
                        </a:rPr>
                        <a:t>Pulau</a:t>
                      </a:r>
                      <a:endParaRPr lang="en-US" sz="1100" b="1" i="0" u="none" strike="noStrike" dirty="0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Persentase</a:t>
                      </a:r>
                      <a:endParaRPr lang="en-US" sz="1100" b="1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Jawa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76%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Sumatra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14%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Pulau Lainnya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10%</a:t>
                      </a:r>
                      <a:endParaRPr lang="en-US" sz="1100" b="0" i="0" u="none" strike="noStrike" dirty="0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</a:tbl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3537575"/>
              </p:ext>
            </p:extLst>
          </p:nvPr>
        </p:nvGraphicFramePr>
        <p:xfrm>
          <a:off x="1835696" y="2924944"/>
          <a:ext cx="4592918" cy="1693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932" y="180891"/>
            <a:ext cx="1589851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2503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932" y="180891"/>
            <a:ext cx="1589851" cy="936104"/>
          </a:xfrm>
          <a:prstGeom prst="rect">
            <a:avLst/>
          </a:prstGeom>
        </p:spPr>
      </p:pic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323528" y="980728"/>
            <a:ext cx="8229600" cy="446449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sz="1400" dirty="0" err="1" smtClean="0"/>
              <a:t>Tabel</a:t>
            </a:r>
            <a:r>
              <a:rPr lang="en-US" sz="1400" dirty="0"/>
              <a:t> </a:t>
            </a:r>
            <a:r>
              <a:rPr lang="en-US" sz="1400" dirty="0" err="1" smtClean="0"/>
              <a:t>dan</a:t>
            </a:r>
            <a:r>
              <a:rPr lang="en-US" sz="1400" dirty="0" smtClean="0"/>
              <a:t> Diagram </a:t>
            </a:r>
            <a:r>
              <a:rPr lang="en-US" sz="1400" dirty="0" err="1" smtClean="0"/>
              <a:t>Responden</a:t>
            </a:r>
            <a:r>
              <a:rPr lang="en-US" sz="1400" dirty="0" smtClean="0"/>
              <a:t> </a:t>
            </a:r>
            <a:r>
              <a:rPr lang="en-US" sz="1400" dirty="0" err="1" smtClean="0"/>
              <a:t>terbanyak</a:t>
            </a:r>
            <a:r>
              <a:rPr lang="en-US" sz="1400" dirty="0" smtClean="0"/>
              <a:t> </a:t>
            </a:r>
            <a:r>
              <a:rPr lang="en-US" sz="1400" dirty="0" err="1" smtClean="0"/>
              <a:t>dari</a:t>
            </a:r>
            <a:r>
              <a:rPr lang="en-US" sz="1400" dirty="0" smtClean="0"/>
              <a:t> </a:t>
            </a:r>
            <a:r>
              <a:rPr lang="en-US" sz="1400" dirty="0" err="1" smtClean="0"/>
              <a:t>segi</a:t>
            </a:r>
            <a:r>
              <a:rPr lang="en-US" sz="1400" dirty="0" smtClean="0"/>
              <a:t> </a:t>
            </a:r>
            <a:r>
              <a:rPr lang="en-US" sz="1400" dirty="0" err="1" smtClean="0"/>
              <a:t>Usia</a:t>
            </a:r>
            <a:r>
              <a:rPr lang="en-US" sz="1400" dirty="0" smtClean="0"/>
              <a:t> :</a:t>
            </a:r>
          </a:p>
          <a:p>
            <a:pPr marL="109728" indent="0">
              <a:buNone/>
            </a:pPr>
            <a:endParaRPr lang="en-US" sz="1400" dirty="0"/>
          </a:p>
          <a:p>
            <a:pPr marL="109728" indent="0">
              <a:buNone/>
            </a:pPr>
            <a:endParaRPr lang="en-US" sz="14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111093"/>
              </p:ext>
            </p:extLst>
          </p:nvPr>
        </p:nvGraphicFramePr>
        <p:xfrm>
          <a:off x="1320832" y="1772816"/>
          <a:ext cx="5753100" cy="9207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3900"/>
                <a:gridCol w="3771900"/>
                <a:gridCol w="1257300"/>
              </a:tblGrid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No</a:t>
                      </a:r>
                      <a:endParaRPr lang="en-US" sz="1100" b="1" i="0" u="none" strike="noStrike" dirty="0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>
                          <a:effectLst/>
                        </a:rPr>
                        <a:t>Rentang</a:t>
                      </a:r>
                      <a:r>
                        <a:rPr lang="en-US" sz="1100" u="none" strike="noStrike" dirty="0">
                          <a:effectLst/>
                        </a:rPr>
                        <a:t> </a:t>
                      </a:r>
                      <a:r>
                        <a:rPr lang="en-US" sz="1100" u="none" strike="noStrike" dirty="0" err="1">
                          <a:effectLst/>
                        </a:rPr>
                        <a:t>Usia</a:t>
                      </a:r>
                      <a:endParaRPr lang="en-US" sz="1100" b="1" i="0" u="none" strike="noStrike" dirty="0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Persentase</a:t>
                      </a:r>
                      <a:endParaRPr lang="en-US" sz="1100" b="1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17 - 25 Tahun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51%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26 - 35 Tahun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33%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36 - 45 Tahun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13%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46 - 55 Tahun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3%</a:t>
                      </a:r>
                      <a:endParaRPr lang="en-US" sz="1100" b="0" i="0" u="none" strike="noStrike" dirty="0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</a:tbl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5143298"/>
              </p:ext>
            </p:extLst>
          </p:nvPr>
        </p:nvGraphicFramePr>
        <p:xfrm>
          <a:off x="1907704" y="3140968"/>
          <a:ext cx="4592918" cy="16719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932" y="173142"/>
            <a:ext cx="1589851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590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932" y="173142"/>
            <a:ext cx="1589851" cy="936104"/>
          </a:xfrm>
          <a:prstGeom prst="rect">
            <a:avLst/>
          </a:prstGeom>
        </p:spPr>
      </p:pic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323528" y="980728"/>
            <a:ext cx="8229600" cy="446449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sz="1400" dirty="0" err="1" smtClean="0"/>
              <a:t>Tabel</a:t>
            </a:r>
            <a:r>
              <a:rPr lang="en-US" sz="1400" dirty="0"/>
              <a:t> </a:t>
            </a:r>
            <a:r>
              <a:rPr lang="en-US" sz="1400" dirty="0" err="1" smtClean="0"/>
              <a:t>dan</a:t>
            </a:r>
            <a:r>
              <a:rPr lang="en-US" sz="1400" dirty="0" smtClean="0"/>
              <a:t> Diagram </a:t>
            </a:r>
            <a:r>
              <a:rPr lang="en-US" sz="1400" dirty="0" err="1" smtClean="0"/>
              <a:t>Kontribusi</a:t>
            </a:r>
            <a:r>
              <a:rPr lang="en-US" sz="1400" dirty="0" smtClean="0"/>
              <a:t> AI </a:t>
            </a:r>
            <a:r>
              <a:rPr lang="en-US" sz="1400" dirty="0" err="1" smtClean="0"/>
              <a:t>generatif</a:t>
            </a:r>
            <a:r>
              <a:rPr lang="en-US" sz="1400" dirty="0" smtClean="0"/>
              <a:t> </a:t>
            </a:r>
            <a:r>
              <a:rPr lang="en-US" sz="1400" dirty="0" err="1" smtClean="0"/>
              <a:t>terhadap</a:t>
            </a:r>
            <a:r>
              <a:rPr lang="en-US" sz="1400" dirty="0" smtClean="0"/>
              <a:t> </a:t>
            </a:r>
            <a:r>
              <a:rPr lang="en-US" sz="1400" dirty="0" err="1" smtClean="0"/>
              <a:t>Ekonomi</a:t>
            </a:r>
            <a:r>
              <a:rPr lang="en-US" sz="1400" dirty="0" smtClean="0"/>
              <a:t> RI:</a:t>
            </a:r>
          </a:p>
          <a:p>
            <a:pPr marL="109728" indent="0">
              <a:buNone/>
            </a:pPr>
            <a:endParaRPr lang="en-US" sz="1400" dirty="0"/>
          </a:p>
          <a:p>
            <a:pPr marL="109728" indent="0">
              <a:buNone/>
            </a:pPr>
            <a:endParaRPr lang="en-US" sz="14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008242"/>
              </p:ext>
            </p:extLst>
          </p:nvPr>
        </p:nvGraphicFramePr>
        <p:xfrm>
          <a:off x="1115616" y="1628800"/>
          <a:ext cx="5753100" cy="14465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3900"/>
                <a:gridCol w="3771900"/>
                <a:gridCol w="1257300"/>
              </a:tblGrid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No</a:t>
                      </a:r>
                      <a:endParaRPr lang="en-US" sz="1100" b="1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Sektor</a:t>
                      </a:r>
                      <a:endParaRPr lang="en-US" sz="1100" b="1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Persentase</a:t>
                      </a:r>
                      <a:endParaRPr lang="en-US" sz="1100" b="1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Industri Manufaktur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34%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Industri Konstruksi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16%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Industri Perdagangan grosir dan eceran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12%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Jasa Transportasi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7%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u="none" strike="noStrike">
                          <a:effectLst/>
                        </a:rPr>
                        <a:t>Sektor Pertanian, Perburuan, Kehutanan, Dan Perikanan</a:t>
                      </a:r>
                      <a:endParaRPr lang="fi-FI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6%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6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Sektor Lainnya</a:t>
                      </a:r>
                      <a:endParaRPr lang="en-US" sz="1100" b="0" i="0" u="none" strike="noStrike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26%</a:t>
                      </a:r>
                      <a:endParaRPr lang="en-US" sz="1100" b="0" i="0" u="none" strike="noStrike" dirty="0">
                        <a:solidFill>
                          <a:srgbClr val="C6591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</a:tbl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2743275"/>
              </p:ext>
            </p:extLst>
          </p:nvPr>
        </p:nvGraphicFramePr>
        <p:xfrm>
          <a:off x="1835696" y="3212976"/>
          <a:ext cx="4592918" cy="23110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932" y="165393"/>
            <a:ext cx="1589851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46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4008" y="1268760"/>
            <a:ext cx="8229600" cy="4525963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en-US" sz="1200" b="1" dirty="0" err="1"/>
              <a:t>Sumber</a:t>
            </a:r>
            <a:r>
              <a:rPr lang="en-US" sz="1200" b="1" dirty="0"/>
              <a:t> :</a:t>
            </a:r>
          </a:p>
          <a:p>
            <a:pPr marL="109728" indent="0">
              <a:buNone/>
            </a:pPr>
            <a:endParaRPr lang="en-US" sz="1200" dirty="0"/>
          </a:p>
          <a:p>
            <a:pPr marL="109728" indent="0">
              <a:buNone/>
            </a:pPr>
            <a:r>
              <a:rPr lang="en-US" sz="1200" dirty="0" smtClean="0"/>
              <a:t>1. </a:t>
            </a:r>
            <a:r>
              <a:rPr lang="en-US" sz="1200" dirty="0" smtClean="0">
                <a:hlinkClick r:id="rId2"/>
              </a:rPr>
              <a:t>https</a:t>
            </a:r>
            <a:r>
              <a:rPr lang="en-US" sz="1200" dirty="0">
                <a:hlinkClick r:id="rId2"/>
              </a:rPr>
              <a:t>://</a:t>
            </a:r>
            <a:r>
              <a:rPr lang="en-US" sz="1200" dirty="0" smtClean="0">
                <a:hlinkClick r:id="rId2"/>
              </a:rPr>
              <a:t>lldikti5.kemdikbud.go.id/home/detailpost/digitalisasi-bisnis-dan-artificial-intelligence-di-indonesia</a:t>
            </a:r>
            <a:r>
              <a:rPr lang="en-US" sz="1200" dirty="0"/>
              <a:t/>
            </a:r>
            <a:br>
              <a:rPr lang="en-US" sz="1200" dirty="0"/>
            </a:br>
            <a:endParaRPr lang="en-US" sz="1200" dirty="0"/>
          </a:p>
          <a:p>
            <a:pPr marL="109728" indent="0">
              <a:buNone/>
            </a:pPr>
            <a:r>
              <a:rPr lang="en-US" sz="1200" dirty="0" smtClean="0"/>
              <a:t>2. https</a:t>
            </a:r>
            <a:r>
              <a:rPr lang="en-US" sz="1200" dirty="0"/>
              <a:t>://</a:t>
            </a:r>
            <a:r>
              <a:rPr lang="en-US" sz="1200" dirty="0" smtClean="0"/>
              <a:t>binus.ac.id/malang/2022/08/tantangan-dalam-pengembangan-teknologi-artificial-intelligence-di-indonesia/</a:t>
            </a:r>
            <a:br>
              <a:rPr lang="en-US" sz="1200" dirty="0" smtClean="0"/>
            </a:br>
            <a:endParaRPr lang="en-US" sz="1200" dirty="0"/>
          </a:p>
          <a:p>
            <a:pPr marL="109728" indent="0">
              <a:buNone/>
            </a:pPr>
            <a:r>
              <a:rPr lang="en-US" sz="1200" dirty="0"/>
              <a:t>3. https://</a:t>
            </a:r>
            <a:r>
              <a:rPr lang="en-US" sz="1200" dirty="0" smtClean="0"/>
              <a:t>east.vc/id/insights-id/kecerdasan-buatan-di-indonesia-situasi-saat-ini-dan-peluangnya/</a:t>
            </a:r>
          </a:p>
          <a:p>
            <a:pPr marL="109728" indent="0">
              <a:buNone/>
            </a:pPr>
            <a:endParaRPr lang="en-US" sz="1200" dirty="0"/>
          </a:p>
          <a:p>
            <a:pPr marL="109728" indent="0">
              <a:buNone/>
            </a:pPr>
            <a:r>
              <a:rPr lang="en-US" sz="1200" dirty="0"/>
              <a:t>4. https://</a:t>
            </a:r>
            <a:r>
              <a:rPr lang="en-US" sz="1200" dirty="0" smtClean="0"/>
              <a:t>uici.ac.id/ini-aplikasi-artificial-intelligence-ai-yang-paling-banyak-digunakan-di-indonesia</a:t>
            </a:r>
            <a:r>
              <a:rPr lang="en-US" sz="1200" dirty="0"/>
              <a:t>/</a:t>
            </a:r>
          </a:p>
          <a:p>
            <a:pPr marL="109728" indent="0">
              <a:buNone/>
            </a:pPr>
            <a:endParaRPr lang="en-US" sz="1200" dirty="0"/>
          </a:p>
          <a:p>
            <a:pPr marL="109728" indent="0">
              <a:buNone/>
            </a:pPr>
            <a:r>
              <a:rPr lang="en-US" sz="1200" dirty="0"/>
              <a:t>5. https://</a:t>
            </a:r>
            <a:r>
              <a:rPr lang="en-US" sz="1200" dirty="0" smtClean="0"/>
              <a:t>databoks.katadata.co.id/datapublish/2023/08/03/indonesia-negara-paling-optimistis-akan-manfaat-teknologi-ai</a:t>
            </a:r>
            <a:endParaRPr lang="en-US" sz="1200" dirty="0"/>
          </a:p>
          <a:p>
            <a:pPr marL="109728" indent="0">
              <a:buNone/>
            </a:pPr>
            <a:endParaRPr lang="en-US" sz="1200" dirty="0"/>
          </a:p>
          <a:p>
            <a:pPr marL="109728" indent="0">
              <a:buNone/>
            </a:pPr>
            <a:r>
              <a:rPr lang="en-US" sz="1200" dirty="0"/>
              <a:t>6. https://</a:t>
            </a:r>
            <a:r>
              <a:rPr lang="en-US" sz="1200" dirty="0" smtClean="0"/>
              <a:t>dataindonesia.id/digital/detail/pendanaan-ai-di-dunia-turun-382-pada-kuartal-ii2023</a:t>
            </a:r>
            <a:endParaRPr lang="en-US" sz="1200" dirty="0"/>
          </a:p>
          <a:p>
            <a:pPr marL="109728" indent="0">
              <a:buNone/>
            </a:pPr>
            <a:endParaRPr lang="en-US" sz="1200" dirty="0"/>
          </a:p>
          <a:p>
            <a:pPr marL="109728" indent="0">
              <a:buNone/>
            </a:pPr>
            <a:r>
              <a:rPr lang="en-US" sz="1200" dirty="0"/>
              <a:t>7. https://</a:t>
            </a:r>
            <a:r>
              <a:rPr lang="en-US" sz="1200" dirty="0" smtClean="0"/>
              <a:t>dataindonesia.id/digital/detail/kontribusi-ai-generatif-terhadap-ekonomi-ri-capai-rp3710-t</a:t>
            </a:r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932" y="165393"/>
            <a:ext cx="1589851" cy="9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932" y="157644"/>
            <a:ext cx="1589851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2060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Profil</a:t>
            </a:r>
            <a:r>
              <a:rPr lang="en-GB" dirty="0" smtClean="0"/>
              <a:t> </a:t>
            </a:r>
            <a:r>
              <a:rPr lang="en-GB" dirty="0" err="1" smtClean="0"/>
              <a:t>Narasumber</a:t>
            </a:r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en-GB" sz="1400" b="1" dirty="0" err="1" smtClean="0"/>
              <a:t>Narasumber</a:t>
            </a:r>
            <a:r>
              <a:rPr lang="en-GB" sz="1400" b="1" dirty="0" smtClean="0"/>
              <a:t> 1 </a:t>
            </a:r>
            <a:r>
              <a:rPr lang="en-GB" sz="1400" dirty="0" smtClean="0"/>
              <a:t>:</a:t>
            </a:r>
          </a:p>
          <a:p>
            <a:pPr marL="109728" indent="0">
              <a:buNone/>
            </a:pPr>
            <a:endParaRPr lang="en-GB" sz="1400" dirty="0"/>
          </a:p>
          <a:p>
            <a:pPr marL="109728" indent="0">
              <a:buNone/>
            </a:pPr>
            <a:r>
              <a:rPr lang="en-GB" sz="1400" dirty="0" err="1" smtClean="0"/>
              <a:t>Nama</a:t>
            </a:r>
            <a:r>
              <a:rPr lang="en-GB" sz="1400" dirty="0" smtClean="0"/>
              <a:t> </a:t>
            </a:r>
            <a:r>
              <a:rPr lang="en-GB" sz="1400" dirty="0" err="1" smtClean="0"/>
              <a:t>Lengkap</a:t>
            </a:r>
            <a:r>
              <a:rPr lang="en-GB" sz="1400" dirty="0" smtClean="0"/>
              <a:t>	: Aditya </a:t>
            </a:r>
            <a:r>
              <a:rPr lang="en-GB" sz="1400" dirty="0" err="1" smtClean="0"/>
              <a:t>Damar</a:t>
            </a:r>
            <a:r>
              <a:rPr lang="en-GB" sz="1400" dirty="0" smtClean="0"/>
              <a:t> </a:t>
            </a:r>
            <a:r>
              <a:rPr lang="en-GB" sz="1400" dirty="0" err="1" smtClean="0"/>
              <a:t>Sulistyo</a:t>
            </a:r>
            <a:endParaRPr lang="en-GB" sz="1400" dirty="0" smtClean="0"/>
          </a:p>
          <a:p>
            <a:pPr marL="109728" indent="0">
              <a:buNone/>
            </a:pPr>
            <a:r>
              <a:rPr lang="en-GB" sz="1400" dirty="0" smtClean="0"/>
              <a:t>TTL		: Jakarta, 15 </a:t>
            </a:r>
            <a:r>
              <a:rPr lang="en-GB" sz="1400" dirty="0" err="1" smtClean="0"/>
              <a:t>februari</a:t>
            </a:r>
            <a:r>
              <a:rPr lang="en-GB" sz="1400" dirty="0" smtClean="0"/>
              <a:t> 2006</a:t>
            </a:r>
          </a:p>
          <a:p>
            <a:pPr marL="109728" indent="0">
              <a:buNone/>
            </a:pPr>
            <a:r>
              <a:rPr lang="en-GB" sz="1400" dirty="0" smtClean="0"/>
              <a:t>No. </a:t>
            </a:r>
            <a:r>
              <a:rPr lang="en-GB" sz="1400" dirty="0" err="1" smtClean="0"/>
              <a:t>Telp</a:t>
            </a:r>
            <a:r>
              <a:rPr lang="en-GB" sz="1400" dirty="0" smtClean="0"/>
              <a:t>		: 083878764096</a:t>
            </a:r>
          </a:p>
          <a:p>
            <a:pPr marL="109728" indent="0">
              <a:buNone/>
            </a:pPr>
            <a:r>
              <a:rPr lang="en-GB" sz="1400" dirty="0" smtClean="0"/>
              <a:t>Email		: </a:t>
            </a:r>
            <a:r>
              <a:rPr lang="en-GB" sz="1400" dirty="0" smtClean="0">
                <a:hlinkClick r:id="rId2"/>
              </a:rPr>
              <a:t>sulistyoadityadamar@gmail.com</a:t>
            </a:r>
            <a:endParaRPr lang="en-GB" sz="1400" dirty="0"/>
          </a:p>
          <a:p>
            <a:pPr marL="109728" indent="0">
              <a:buNone/>
            </a:pPr>
            <a:endParaRPr lang="en-GB" sz="1400" dirty="0" smtClean="0"/>
          </a:p>
          <a:p>
            <a:pPr marL="109728" indent="0">
              <a:buNone/>
            </a:pPr>
            <a:r>
              <a:rPr lang="en-GB" sz="1400" b="1" dirty="0" err="1" smtClean="0"/>
              <a:t>Narasumber</a:t>
            </a:r>
            <a:r>
              <a:rPr lang="en-GB" sz="1400" b="1" dirty="0" smtClean="0"/>
              <a:t> 2 :</a:t>
            </a:r>
          </a:p>
          <a:p>
            <a:pPr marL="109728" indent="0">
              <a:buNone/>
            </a:pPr>
            <a:endParaRPr lang="en-GB" sz="1400" dirty="0"/>
          </a:p>
          <a:p>
            <a:pPr marL="109728" indent="0">
              <a:buNone/>
            </a:pPr>
            <a:r>
              <a:rPr lang="en-GB" sz="1400" dirty="0" err="1" smtClean="0"/>
              <a:t>Nama</a:t>
            </a:r>
            <a:r>
              <a:rPr lang="en-GB" sz="1400" dirty="0" smtClean="0"/>
              <a:t> </a:t>
            </a:r>
            <a:r>
              <a:rPr lang="en-GB" sz="1400" dirty="0" err="1" smtClean="0"/>
              <a:t>Lengkap</a:t>
            </a:r>
            <a:r>
              <a:rPr lang="en-GB" sz="1400" dirty="0" smtClean="0"/>
              <a:t>	: Aditya </a:t>
            </a:r>
            <a:r>
              <a:rPr lang="en-GB" sz="1400" dirty="0" err="1" smtClean="0"/>
              <a:t>Ramazaki</a:t>
            </a:r>
            <a:endParaRPr lang="en-GB" sz="1400" dirty="0" smtClean="0"/>
          </a:p>
          <a:p>
            <a:pPr marL="109728" indent="0">
              <a:buNone/>
            </a:pPr>
            <a:r>
              <a:rPr lang="en-GB" sz="1400" dirty="0" err="1" smtClean="0"/>
              <a:t>TTl</a:t>
            </a:r>
            <a:r>
              <a:rPr lang="en-GB" sz="1400" dirty="0" smtClean="0"/>
              <a:t>		: </a:t>
            </a:r>
            <a:r>
              <a:rPr lang="en-GB" sz="1400" dirty="0" err="1" smtClean="0"/>
              <a:t>Brebes</a:t>
            </a:r>
            <a:r>
              <a:rPr lang="en-GB" sz="1400" dirty="0" smtClean="0"/>
              <a:t>, 10 Mei 2006</a:t>
            </a:r>
          </a:p>
          <a:p>
            <a:pPr marL="109728" indent="0">
              <a:buNone/>
            </a:pPr>
            <a:r>
              <a:rPr lang="en-GB" sz="1400" dirty="0" smtClean="0"/>
              <a:t>No. </a:t>
            </a:r>
            <a:r>
              <a:rPr lang="en-GB" sz="1400" dirty="0" err="1" smtClean="0"/>
              <a:t>Telp</a:t>
            </a:r>
            <a:r>
              <a:rPr lang="en-GB" sz="1400" dirty="0" smtClean="0"/>
              <a:t>		: 083878764117</a:t>
            </a:r>
          </a:p>
          <a:p>
            <a:pPr marL="109728" indent="0">
              <a:buNone/>
            </a:pPr>
            <a:r>
              <a:rPr lang="en-GB" sz="1400" dirty="0" smtClean="0"/>
              <a:t>Email		: ramazakiaditya7@gmail.com</a:t>
            </a:r>
            <a:endParaRPr lang="en-GB" sz="1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08025"/>
            <a:ext cx="1589851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24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5004" y="2564904"/>
            <a:ext cx="8229600" cy="1143000"/>
          </a:xfrm>
        </p:spPr>
        <p:txBody>
          <a:bodyPr/>
          <a:lstStyle/>
          <a:p>
            <a:pPr algn="ctr"/>
            <a:r>
              <a:rPr lang="en-US" dirty="0" err="1" smtClean="0"/>
              <a:t>Terima</a:t>
            </a:r>
            <a:r>
              <a:rPr lang="en-US" dirty="0" smtClean="0"/>
              <a:t> </a:t>
            </a:r>
            <a:r>
              <a:rPr lang="en-US" dirty="0" err="1" smtClean="0"/>
              <a:t>Kasih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932" y="157644"/>
            <a:ext cx="1589851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832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5576" y="2564904"/>
            <a:ext cx="8229600" cy="1143000"/>
          </a:xfrm>
        </p:spPr>
        <p:txBody>
          <a:bodyPr>
            <a:noAutofit/>
          </a:bodyPr>
          <a:lstStyle/>
          <a:p>
            <a:r>
              <a:rPr lang="en-GB" sz="3600" dirty="0"/>
              <a:t>1. </a:t>
            </a:r>
            <a:r>
              <a:rPr lang="en-GB" sz="3600" dirty="0" err="1"/>
              <a:t>Digitalisasi</a:t>
            </a:r>
            <a:r>
              <a:rPr lang="en-GB" sz="3600" dirty="0"/>
              <a:t> </a:t>
            </a:r>
            <a:r>
              <a:rPr lang="en-GB" sz="3600" dirty="0" err="1"/>
              <a:t>Bisnis</a:t>
            </a:r>
            <a:r>
              <a:rPr lang="en-GB" sz="3600" dirty="0"/>
              <a:t> </a:t>
            </a:r>
            <a:r>
              <a:rPr lang="en-GB" sz="3600" dirty="0" err="1"/>
              <a:t>dan</a:t>
            </a:r>
            <a:r>
              <a:rPr lang="en-GB" sz="3600" dirty="0"/>
              <a:t> Artificial Intelligence di Indonesia.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08025"/>
            <a:ext cx="1589851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45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1476403"/>
            <a:ext cx="8229600" cy="5400600"/>
          </a:xfrm>
        </p:spPr>
        <p:txBody>
          <a:bodyPr>
            <a:normAutofit/>
          </a:bodyPr>
          <a:lstStyle/>
          <a:p>
            <a:pPr marL="76200" lvl="0" indent="0" algn="just">
              <a:buNone/>
            </a:pPr>
            <a:r>
              <a:rPr lang="en-GB" sz="1400" dirty="0" err="1"/>
              <a:t>Dunia</a:t>
            </a:r>
            <a:r>
              <a:rPr lang="en-GB" sz="1400" dirty="0"/>
              <a:t> </a:t>
            </a:r>
            <a:r>
              <a:rPr lang="en-GB" sz="1400" dirty="0" err="1"/>
              <a:t>bisnis</a:t>
            </a:r>
            <a:r>
              <a:rPr lang="en-GB" sz="1400" dirty="0"/>
              <a:t> </a:t>
            </a:r>
            <a:r>
              <a:rPr lang="en-GB" sz="1400" dirty="0" err="1"/>
              <a:t>mempunyai</a:t>
            </a:r>
            <a:r>
              <a:rPr lang="en-GB" sz="1400" dirty="0"/>
              <a:t> </a:t>
            </a:r>
            <a:r>
              <a:rPr lang="en-GB" sz="1400" dirty="0" err="1"/>
              <a:t>sifat</a:t>
            </a:r>
            <a:r>
              <a:rPr lang="en-GB" sz="1400" dirty="0"/>
              <a:t> yang </a:t>
            </a:r>
            <a:r>
              <a:rPr lang="en-GB" sz="1400" dirty="0" err="1"/>
              <a:t>sangat</a:t>
            </a:r>
            <a:r>
              <a:rPr lang="en-GB" sz="1400" dirty="0"/>
              <a:t> </a:t>
            </a:r>
            <a:r>
              <a:rPr lang="en-GB" sz="1400" dirty="0" err="1"/>
              <a:t>dinamis</a:t>
            </a:r>
            <a:r>
              <a:rPr lang="en-GB" sz="1400" dirty="0"/>
              <a:t>. </a:t>
            </a:r>
            <a:r>
              <a:rPr lang="en-GB" sz="1400" dirty="0" err="1"/>
              <a:t>Oleh</a:t>
            </a:r>
            <a:r>
              <a:rPr lang="en-GB" sz="1400" dirty="0"/>
              <a:t> </a:t>
            </a:r>
            <a:r>
              <a:rPr lang="en-GB" sz="1400" dirty="0" err="1"/>
              <a:t>karena</a:t>
            </a:r>
            <a:r>
              <a:rPr lang="en-GB" sz="1400" dirty="0"/>
              <a:t> </a:t>
            </a:r>
            <a:r>
              <a:rPr lang="en-GB" sz="1400" dirty="0" err="1"/>
              <a:t>itu</a:t>
            </a:r>
            <a:r>
              <a:rPr lang="en-GB" sz="1400" dirty="0"/>
              <a:t>, </a:t>
            </a:r>
            <a:r>
              <a:rPr lang="en-GB" sz="1400" dirty="0" err="1"/>
              <a:t>perlu</a:t>
            </a:r>
            <a:r>
              <a:rPr lang="en-GB" sz="1400" dirty="0"/>
              <a:t> </a:t>
            </a:r>
            <a:r>
              <a:rPr lang="en-GB" sz="1400" dirty="0" err="1"/>
              <a:t>adanya</a:t>
            </a:r>
            <a:r>
              <a:rPr lang="en-GB" sz="1400" dirty="0"/>
              <a:t> </a:t>
            </a:r>
            <a:r>
              <a:rPr lang="en-GB" sz="1400" dirty="0" err="1"/>
              <a:t>adaptasi</a:t>
            </a:r>
            <a:endParaRPr lang="en-GB" sz="1400" dirty="0"/>
          </a:p>
          <a:p>
            <a:pPr marL="76200" lvl="0" indent="0" algn="just">
              <a:buNone/>
            </a:pPr>
            <a:r>
              <a:rPr lang="en-GB" sz="1400" dirty="0" err="1"/>
              <a:t>atas</a:t>
            </a:r>
            <a:r>
              <a:rPr lang="en-GB" sz="1400" dirty="0"/>
              <a:t> </a:t>
            </a:r>
            <a:r>
              <a:rPr lang="en-GB" sz="1400" dirty="0" err="1"/>
              <a:t>setiap</a:t>
            </a:r>
            <a:r>
              <a:rPr lang="en-GB" sz="1400" dirty="0"/>
              <a:t> </a:t>
            </a:r>
            <a:r>
              <a:rPr lang="en-GB" sz="1400" dirty="0" err="1"/>
              <a:t>perubahan</a:t>
            </a:r>
            <a:r>
              <a:rPr lang="en-GB" sz="1400" dirty="0"/>
              <a:t> yang </a:t>
            </a:r>
            <a:r>
              <a:rPr lang="en-GB" sz="1400" dirty="0" err="1"/>
              <a:t>terjadi</a:t>
            </a:r>
            <a:r>
              <a:rPr lang="en-GB" sz="1400" dirty="0"/>
              <a:t> </a:t>
            </a:r>
            <a:r>
              <a:rPr lang="en-GB" sz="1400" dirty="0" err="1"/>
              <a:t>untuk</a:t>
            </a:r>
            <a:r>
              <a:rPr lang="en-GB" sz="1400" dirty="0"/>
              <a:t> </a:t>
            </a:r>
            <a:r>
              <a:rPr lang="en-GB" sz="1400" dirty="0" err="1"/>
              <a:t>meraih</a:t>
            </a:r>
            <a:r>
              <a:rPr lang="en-GB" sz="1400" dirty="0"/>
              <a:t> </a:t>
            </a:r>
            <a:r>
              <a:rPr lang="en-GB" sz="1400" dirty="0" err="1"/>
              <a:t>kesuksesan</a:t>
            </a:r>
            <a:r>
              <a:rPr lang="en-GB" sz="1400" dirty="0"/>
              <a:t> </a:t>
            </a:r>
            <a:r>
              <a:rPr lang="en-GB" sz="1400" dirty="0" err="1"/>
              <a:t>dalam</a:t>
            </a:r>
            <a:r>
              <a:rPr lang="en-GB" sz="1400" dirty="0"/>
              <a:t> </a:t>
            </a:r>
            <a:r>
              <a:rPr lang="en-GB" sz="1400" dirty="0" err="1"/>
              <a:t>sebuah</a:t>
            </a:r>
            <a:r>
              <a:rPr lang="en-GB" sz="1400" dirty="0"/>
              <a:t> </a:t>
            </a:r>
            <a:r>
              <a:rPr lang="en-GB" sz="1400" dirty="0" err="1"/>
              <a:t>bisnis</a:t>
            </a:r>
            <a:r>
              <a:rPr lang="en-GB" sz="1400" dirty="0"/>
              <a:t>. Di era</a:t>
            </a:r>
          </a:p>
          <a:p>
            <a:pPr marL="76200" lvl="0" indent="0" algn="just">
              <a:buNone/>
            </a:pPr>
            <a:r>
              <a:rPr lang="en-GB" sz="1400" dirty="0"/>
              <a:t>modern </a:t>
            </a:r>
            <a:r>
              <a:rPr lang="en-GB" sz="1400" dirty="0" err="1"/>
              <a:t>seperti</a:t>
            </a:r>
            <a:r>
              <a:rPr lang="en-GB" sz="1400" dirty="0"/>
              <a:t> </a:t>
            </a:r>
            <a:r>
              <a:rPr lang="en-GB" sz="1400" dirty="0" err="1"/>
              <a:t>saat</a:t>
            </a:r>
            <a:r>
              <a:rPr lang="en-GB" sz="1400" dirty="0"/>
              <a:t> </a:t>
            </a:r>
            <a:r>
              <a:rPr lang="en-GB" sz="1400" dirty="0" err="1"/>
              <a:t>ini</a:t>
            </a:r>
            <a:r>
              <a:rPr lang="en-GB" sz="1400" dirty="0"/>
              <a:t>, </a:t>
            </a:r>
            <a:r>
              <a:rPr lang="en-GB" sz="1400" dirty="0" err="1"/>
              <a:t>digitalisasi</a:t>
            </a:r>
            <a:r>
              <a:rPr lang="en-GB" sz="1400" dirty="0"/>
              <a:t> </a:t>
            </a:r>
            <a:r>
              <a:rPr lang="en-GB" sz="1400" dirty="0" err="1"/>
              <a:t>merupakan</a:t>
            </a:r>
            <a:r>
              <a:rPr lang="en-GB" sz="1400" dirty="0"/>
              <a:t> </a:t>
            </a:r>
            <a:r>
              <a:rPr lang="en-GB" sz="1400" dirty="0" err="1"/>
              <a:t>salah</a:t>
            </a:r>
            <a:r>
              <a:rPr lang="en-GB" sz="1400" dirty="0"/>
              <a:t> </a:t>
            </a:r>
            <a:r>
              <a:rPr lang="en-GB" sz="1400" dirty="0" err="1"/>
              <a:t>satu</a:t>
            </a:r>
            <a:r>
              <a:rPr lang="en-GB" sz="1400" dirty="0"/>
              <a:t> </a:t>
            </a:r>
            <a:r>
              <a:rPr lang="en-GB" sz="1400" dirty="0" err="1"/>
              <a:t>perubahan</a:t>
            </a:r>
            <a:r>
              <a:rPr lang="en-GB" sz="1400" dirty="0"/>
              <a:t> yang </a:t>
            </a:r>
            <a:r>
              <a:rPr lang="en-GB" sz="1400" dirty="0" err="1"/>
              <a:t>harus</a:t>
            </a:r>
            <a:r>
              <a:rPr lang="en-GB" sz="1400" dirty="0"/>
              <a:t> </a:t>
            </a:r>
            <a:r>
              <a:rPr lang="en-GB" sz="1400" dirty="0" err="1"/>
              <a:t>mulai</a:t>
            </a:r>
            <a:endParaRPr lang="en-GB" sz="1400" dirty="0"/>
          </a:p>
          <a:p>
            <a:pPr marL="76200" lvl="0" indent="0" algn="just">
              <a:buNone/>
            </a:pPr>
            <a:r>
              <a:rPr lang="en-GB" sz="1400" dirty="0" err="1"/>
              <a:t>diterapkan</a:t>
            </a:r>
            <a:r>
              <a:rPr lang="en-GB" sz="1400" dirty="0"/>
              <a:t> </a:t>
            </a:r>
            <a:r>
              <a:rPr lang="en-GB" sz="1400" dirty="0" err="1"/>
              <a:t>supaya</a:t>
            </a:r>
            <a:r>
              <a:rPr lang="en-GB" sz="1400" dirty="0"/>
              <a:t> </a:t>
            </a:r>
            <a:r>
              <a:rPr lang="en-GB" sz="1400" dirty="0" err="1"/>
              <a:t>bisnis</a:t>
            </a:r>
            <a:r>
              <a:rPr lang="en-GB" sz="1400" dirty="0"/>
              <a:t> yang </a:t>
            </a:r>
            <a:r>
              <a:rPr lang="en-GB" sz="1400" dirty="0" err="1"/>
              <a:t>sedang</a:t>
            </a:r>
            <a:r>
              <a:rPr lang="en-GB" sz="1400" dirty="0"/>
              <a:t> </a:t>
            </a:r>
            <a:r>
              <a:rPr lang="en-GB" sz="1400" dirty="0" err="1"/>
              <a:t>dijalankan</a:t>
            </a:r>
            <a:r>
              <a:rPr lang="en-GB" sz="1400" dirty="0"/>
              <a:t> </a:t>
            </a:r>
            <a:r>
              <a:rPr lang="en-GB" sz="1400" dirty="0" err="1"/>
              <a:t>tidak</a:t>
            </a:r>
            <a:r>
              <a:rPr lang="en-GB" sz="1400" dirty="0"/>
              <a:t> </a:t>
            </a:r>
            <a:r>
              <a:rPr lang="en-GB" sz="1400" dirty="0" err="1"/>
              <a:t>akan</a:t>
            </a:r>
            <a:r>
              <a:rPr lang="en-GB" sz="1400" dirty="0"/>
              <a:t> </a:t>
            </a:r>
            <a:r>
              <a:rPr lang="en-GB" sz="1400" dirty="0" err="1"/>
              <a:t>tertinggal</a:t>
            </a:r>
            <a:r>
              <a:rPr lang="en-GB" sz="1400" dirty="0"/>
              <a:t> </a:t>
            </a:r>
            <a:r>
              <a:rPr lang="en-GB" sz="1400" dirty="0" err="1"/>
              <a:t>oleh</a:t>
            </a:r>
            <a:r>
              <a:rPr lang="en-GB" sz="1400" dirty="0"/>
              <a:t> </a:t>
            </a:r>
            <a:r>
              <a:rPr lang="en-GB" sz="1400" dirty="0" err="1"/>
              <a:t>para</a:t>
            </a:r>
            <a:r>
              <a:rPr lang="en-GB" sz="1400" dirty="0"/>
              <a:t> </a:t>
            </a:r>
            <a:r>
              <a:rPr lang="en-GB" sz="1400" dirty="0" err="1" smtClean="0"/>
              <a:t>kompetitor</a:t>
            </a:r>
            <a:r>
              <a:rPr lang="en-GB" sz="1400" dirty="0" smtClean="0"/>
              <a:t>. </a:t>
            </a:r>
            <a:r>
              <a:rPr lang="en-GB" sz="1400" dirty="0" err="1" smtClean="0"/>
              <a:t>Selain</a:t>
            </a:r>
            <a:r>
              <a:rPr lang="en-GB" sz="1400" dirty="0" smtClean="0"/>
              <a:t> </a:t>
            </a:r>
            <a:r>
              <a:rPr lang="en-GB" sz="1400" dirty="0" err="1"/>
              <a:t>itu</a:t>
            </a:r>
            <a:r>
              <a:rPr lang="en-GB" sz="1400" dirty="0"/>
              <a:t>, </a:t>
            </a:r>
            <a:r>
              <a:rPr lang="en-GB" sz="1400" dirty="0" err="1"/>
              <a:t>digitalisasi</a:t>
            </a:r>
            <a:r>
              <a:rPr lang="en-GB" sz="1400" dirty="0"/>
              <a:t> </a:t>
            </a:r>
            <a:r>
              <a:rPr lang="en-GB" sz="1400" dirty="0" err="1"/>
              <a:t>bisnis</a:t>
            </a:r>
            <a:r>
              <a:rPr lang="en-GB" sz="1400" dirty="0"/>
              <a:t> </a:t>
            </a:r>
            <a:r>
              <a:rPr lang="en-GB" sz="1400" dirty="0" err="1"/>
              <a:t>saat</a:t>
            </a:r>
            <a:r>
              <a:rPr lang="en-GB" sz="1400" dirty="0"/>
              <a:t> </a:t>
            </a:r>
            <a:r>
              <a:rPr lang="en-GB" sz="1400" dirty="0" err="1"/>
              <a:t>ini</a:t>
            </a:r>
            <a:r>
              <a:rPr lang="en-GB" sz="1400" dirty="0"/>
              <a:t> </a:t>
            </a:r>
            <a:r>
              <a:rPr lang="en-GB" sz="1400" dirty="0" err="1"/>
              <a:t>erat</a:t>
            </a:r>
            <a:r>
              <a:rPr lang="en-GB" sz="1400" dirty="0"/>
              <a:t> </a:t>
            </a:r>
            <a:r>
              <a:rPr lang="en-GB" sz="1400" dirty="0" err="1"/>
              <a:t>kaitannya</a:t>
            </a:r>
            <a:r>
              <a:rPr lang="en-GB" sz="1400" dirty="0"/>
              <a:t> </a:t>
            </a:r>
            <a:r>
              <a:rPr lang="en-GB" sz="1400" dirty="0" err="1"/>
              <a:t>dengan</a:t>
            </a:r>
            <a:r>
              <a:rPr lang="en-GB" sz="1400" dirty="0"/>
              <a:t> </a:t>
            </a:r>
            <a:r>
              <a:rPr lang="en-GB" sz="1400" dirty="0" err="1"/>
              <a:t>pemanfaatan</a:t>
            </a:r>
            <a:r>
              <a:rPr lang="en-GB" sz="1400" dirty="0"/>
              <a:t> Artificial </a:t>
            </a:r>
            <a:r>
              <a:rPr lang="en-GB" sz="1400" dirty="0" smtClean="0"/>
              <a:t>Intelligence (AI</a:t>
            </a:r>
            <a:r>
              <a:rPr lang="en-GB" sz="1400" dirty="0"/>
              <a:t>) yang </a:t>
            </a:r>
            <a:r>
              <a:rPr lang="en-GB" sz="1400" dirty="0" err="1"/>
              <a:t>digadang-gadang</a:t>
            </a:r>
            <a:r>
              <a:rPr lang="en-GB" sz="1400" dirty="0"/>
              <a:t> </a:t>
            </a:r>
            <a:r>
              <a:rPr lang="en-GB" sz="1400" dirty="0" err="1"/>
              <a:t>mampu</a:t>
            </a:r>
            <a:r>
              <a:rPr lang="en-GB" sz="1400" dirty="0"/>
              <a:t> </a:t>
            </a:r>
            <a:r>
              <a:rPr lang="en-GB" sz="1400" dirty="0" err="1"/>
              <a:t>memberikan</a:t>
            </a:r>
            <a:r>
              <a:rPr lang="en-GB" sz="1400" dirty="0"/>
              <a:t> </a:t>
            </a:r>
            <a:r>
              <a:rPr lang="en-GB" sz="1400" dirty="0" err="1"/>
              <a:t>banyak</a:t>
            </a:r>
            <a:r>
              <a:rPr lang="en-GB" sz="1400" dirty="0"/>
              <a:t> </a:t>
            </a:r>
            <a:r>
              <a:rPr lang="en-GB" sz="1400" dirty="0" err="1"/>
              <a:t>keunggulan</a:t>
            </a:r>
            <a:r>
              <a:rPr lang="en-GB" sz="1400" dirty="0"/>
              <a:t> </a:t>
            </a:r>
            <a:r>
              <a:rPr lang="en-GB" sz="1400" dirty="0" err="1"/>
              <a:t>baru</a:t>
            </a:r>
            <a:r>
              <a:rPr lang="en-GB" sz="1400" dirty="0"/>
              <a:t>. </a:t>
            </a:r>
            <a:r>
              <a:rPr lang="en-GB" sz="1400" dirty="0" err="1"/>
              <a:t>Kemampuan</a:t>
            </a:r>
            <a:r>
              <a:rPr lang="en-GB" sz="1400" dirty="0"/>
              <a:t> </a:t>
            </a:r>
            <a:r>
              <a:rPr lang="en-GB" sz="1400" dirty="0" smtClean="0"/>
              <a:t>AI </a:t>
            </a:r>
            <a:r>
              <a:rPr lang="en-GB" sz="1400" dirty="0" err="1" smtClean="0"/>
              <a:t>untuk</a:t>
            </a:r>
            <a:r>
              <a:rPr lang="en-GB" sz="1400" dirty="0" smtClean="0"/>
              <a:t> </a:t>
            </a:r>
            <a:r>
              <a:rPr lang="en-GB" sz="1400" dirty="0" err="1"/>
              <a:t>memproses</a:t>
            </a:r>
            <a:r>
              <a:rPr lang="en-GB" sz="1400" dirty="0"/>
              <a:t> data </a:t>
            </a:r>
            <a:r>
              <a:rPr lang="en-GB" sz="1400" dirty="0" err="1"/>
              <a:t>besar</a:t>
            </a:r>
            <a:r>
              <a:rPr lang="en-GB" sz="1400" dirty="0"/>
              <a:t> </a:t>
            </a:r>
            <a:r>
              <a:rPr lang="en-GB" sz="1400" dirty="0" err="1"/>
              <a:t>dengan</a:t>
            </a:r>
            <a:r>
              <a:rPr lang="en-GB" sz="1400" dirty="0"/>
              <a:t> </a:t>
            </a:r>
            <a:r>
              <a:rPr lang="en-GB" sz="1400" dirty="0" err="1"/>
              <a:t>cepat</a:t>
            </a:r>
            <a:r>
              <a:rPr lang="en-GB" sz="1400" dirty="0"/>
              <a:t> </a:t>
            </a:r>
            <a:r>
              <a:rPr lang="en-GB" sz="1400" dirty="0" err="1"/>
              <a:t>dan</a:t>
            </a:r>
            <a:r>
              <a:rPr lang="en-GB" sz="1400" dirty="0"/>
              <a:t> </a:t>
            </a:r>
            <a:r>
              <a:rPr lang="en-GB" sz="1400" dirty="0" err="1"/>
              <a:t>akurat</a:t>
            </a:r>
            <a:r>
              <a:rPr lang="en-GB" sz="1400" dirty="0"/>
              <a:t> </a:t>
            </a:r>
            <a:r>
              <a:rPr lang="en-GB" sz="1400" dirty="0" err="1"/>
              <a:t>menjadi</a:t>
            </a:r>
            <a:r>
              <a:rPr lang="en-GB" sz="1400" dirty="0"/>
              <a:t> </a:t>
            </a:r>
            <a:r>
              <a:rPr lang="en-GB" sz="1400" dirty="0" err="1"/>
              <a:t>salah</a:t>
            </a:r>
            <a:r>
              <a:rPr lang="en-GB" sz="1400" dirty="0"/>
              <a:t> </a:t>
            </a:r>
            <a:r>
              <a:rPr lang="en-GB" sz="1400" dirty="0" err="1"/>
              <a:t>satu</a:t>
            </a:r>
            <a:r>
              <a:rPr lang="en-GB" sz="1400" dirty="0"/>
              <a:t> </a:t>
            </a:r>
            <a:r>
              <a:rPr lang="en-GB" sz="1400" dirty="0" err="1"/>
              <a:t>kelebihan</a:t>
            </a:r>
            <a:r>
              <a:rPr lang="en-GB" sz="1400" dirty="0"/>
              <a:t> </a:t>
            </a:r>
            <a:r>
              <a:rPr lang="en-GB" sz="1400" dirty="0" smtClean="0"/>
              <a:t>yang </a:t>
            </a:r>
            <a:r>
              <a:rPr lang="en-GB" sz="1400" dirty="0" err="1" smtClean="0"/>
              <a:t>dapat</a:t>
            </a:r>
            <a:r>
              <a:rPr lang="en-GB" sz="1400" dirty="0" smtClean="0"/>
              <a:t> </a:t>
            </a:r>
            <a:r>
              <a:rPr lang="en-GB" sz="1400" dirty="0" err="1"/>
              <a:t>mengubah</a:t>
            </a:r>
            <a:r>
              <a:rPr lang="en-GB" sz="1400" dirty="0"/>
              <a:t> </a:t>
            </a:r>
            <a:r>
              <a:rPr lang="en-GB" sz="1400" dirty="0" err="1"/>
              <a:t>cara</a:t>
            </a:r>
            <a:r>
              <a:rPr lang="en-GB" sz="1400" dirty="0"/>
              <a:t> </a:t>
            </a:r>
            <a:r>
              <a:rPr lang="en-GB" sz="1400" dirty="0" err="1"/>
              <a:t>bisnis</a:t>
            </a:r>
            <a:r>
              <a:rPr lang="en-GB" sz="1400" dirty="0"/>
              <a:t> </a:t>
            </a:r>
            <a:r>
              <a:rPr lang="en-GB" sz="1400" dirty="0" err="1"/>
              <a:t>bekerja</a:t>
            </a:r>
            <a:r>
              <a:rPr lang="en-GB" sz="1400" dirty="0"/>
              <a:t> di </a:t>
            </a:r>
            <a:r>
              <a:rPr lang="en-GB" sz="1400" dirty="0" err="1"/>
              <a:t>berbagai</a:t>
            </a:r>
            <a:r>
              <a:rPr lang="en-GB" sz="1400" dirty="0"/>
              <a:t> </a:t>
            </a:r>
            <a:r>
              <a:rPr lang="en-GB" sz="1400" dirty="0" err="1"/>
              <a:t>sektor</a:t>
            </a:r>
            <a:r>
              <a:rPr lang="en-GB" sz="1400" dirty="0"/>
              <a:t> </a:t>
            </a:r>
            <a:r>
              <a:rPr lang="en-GB" sz="1400" dirty="0" err="1"/>
              <a:t>industri</a:t>
            </a:r>
            <a:r>
              <a:rPr lang="en-GB" sz="1400" dirty="0"/>
              <a:t>.</a:t>
            </a:r>
          </a:p>
          <a:p>
            <a:pPr marL="76200" lvl="0" indent="0" algn="just">
              <a:buNone/>
            </a:pPr>
            <a:endParaRPr lang="en-GB" sz="1400" dirty="0" smtClean="0"/>
          </a:p>
          <a:p>
            <a:pPr marL="76200" lvl="0" indent="0" algn="just">
              <a:buNone/>
            </a:pPr>
            <a:r>
              <a:rPr lang="en-GB" sz="1400" dirty="0" err="1" smtClean="0"/>
              <a:t>Sehubungan</a:t>
            </a:r>
            <a:r>
              <a:rPr lang="en-GB" sz="1400" dirty="0" smtClean="0"/>
              <a:t> </a:t>
            </a:r>
            <a:r>
              <a:rPr lang="en-GB" sz="1400" dirty="0" err="1"/>
              <a:t>dengan</a:t>
            </a:r>
            <a:r>
              <a:rPr lang="en-GB" sz="1400" dirty="0"/>
              <a:t> </a:t>
            </a:r>
            <a:r>
              <a:rPr lang="en-GB" sz="1400" dirty="0" err="1"/>
              <a:t>hal</a:t>
            </a:r>
            <a:r>
              <a:rPr lang="en-GB" sz="1400" dirty="0"/>
              <a:t> </a:t>
            </a:r>
            <a:r>
              <a:rPr lang="en-GB" sz="1400" dirty="0" err="1"/>
              <a:t>ini</a:t>
            </a:r>
            <a:r>
              <a:rPr lang="en-GB" sz="1400" dirty="0"/>
              <a:t>, </a:t>
            </a:r>
            <a:r>
              <a:rPr lang="en-GB" sz="1400" dirty="0" err="1"/>
              <a:t>Agustiar</a:t>
            </a:r>
            <a:r>
              <a:rPr lang="en-GB" sz="1400" dirty="0"/>
              <a:t> </a:t>
            </a:r>
            <a:r>
              <a:rPr lang="en-GB" sz="1400" dirty="0" err="1"/>
              <a:t>Zanzawi</a:t>
            </a:r>
            <a:r>
              <a:rPr lang="en-GB" sz="1400" dirty="0"/>
              <a:t>, S.E., M.M. yang </a:t>
            </a:r>
            <a:r>
              <a:rPr lang="en-GB" sz="1400" dirty="0" err="1"/>
              <a:t>merupakan</a:t>
            </a:r>
            <a:r>
              <a:rPr lang="en-GB" sz="1400" dirty="0"/>
              <a:t> </a:t>
            </a:r>
            <a:r>
              <a:rPr lang="en-GB" sz="1400" dirty="0" err="1"/>
              <a:t>seorang</a:t>
            </a:r>
            <a:endParaRPr lang="en-GB" sz="1400" dirty="0"/>
          </a:p>
          <a:p>
            <a:pPr marL="76200" lvl="0" indent="0" algn="just">
              <a:buNone/>
            </a:pPr>
            <a:r>
              <a:rPr lang="en-GB" sz="1400" dirty="0" err="1"/>
              <a:t>digitalpreneur</a:t>
            </a:r>
            <a:r>
              <a:rPr lang="en-GB" sz="1400" dirty="0"/>
              <a:t> </a:t>
            </a:r>
            <a:r>
              <a:rPr lang="en-GB" sz="1400" dirty="0" err="1"/>
              <a:t>didapuk</a:t>
            </a:r>
            <a:r>
              <a:rPr lang="en-GB" sz="1400" dirty="0"/>
              <a:t> </a:t>
            </a:r>
            <a:r>
              <a:rPr lang="en-GB" sz="1400" dirty="0" err="1"/>
              <a:t>sebagai</a:t>
            </a:r>
            <a:r>
              <a:rPr lang="en-GB" sz="1400" dirty="0"/>
              <a:t> </a:t>
            </a:r>
            <a:r>
              <a:rPr lang="en-GB" sz="1400" dirty="0" err="1"/>
              <a:t>salah</a:t>
            </a:r>
            <a:r>
              <a:rPr lang="en-GB" sz="1400" dirty="0"/>
              <a:t> </a:t>
            </a:r>
            <a:r>
              <a:rPr lang="en-GB" sz="1400" dirty="0" err="1"/>
              <a:t>satu</a:t>
            </a:r>
            <a:r>
              <a:rPr lang="en-GB" sz="1400" dirty="0"/>
              <a:t> </a:t>
            </a:r>
            <a:r>
              <a:rPr lang="en-GB" sz="1400" dirty="0" err="1"/>
              <a:t>pembicara</a:t>
            </a:r>
            <a:r>
              <a:rPr lang="en-GB" sz="1400" dirty="0"/>
              <a:t> </a:t>
            </a:r>
            <a:r>
              <a:rPr lang="en-GB" sz="1400" dirty="0" err="1"/>
              <a:t>dalam</a:t>
            </a:r>
            <a:r>
              <a:rPr lang="en-GB" sz="1400" dirty="0"/>
              <a:t> </a:t>
            </a:r>
            <a:r>
              <a:rPr lang="en-GB" sz="1400" dirty="0" err="1"/>
              <a:t>rangkaian</a:t>
            </a:r>
            <a:r>
              <a:rPr lang="en-GB" sz="1400" dirty="0"/>
              <a:t> </a:t>
            </a:r>
            <a:r>
              <a:rPr lang="en-GB" sz="1400" dirty="0" err="1"/>
              <a:t>acara</a:t>
            </a:r>
            <a:r>
              <a:rPr lang="en-GB" sz="1400" dirty="0"/>
              <a:t> Notion Career</a:t>
            </a:r>
          </a:p>
          <a:p>
            <a:pPr marL="76200" lvl="0" indent="0" algn="just">
              <a:buNone/>
            </a:pPr>
            <a:r>
              <a:rPr lang="en-GB" sz="1400" dirty="0"/>
              <a:t>Series yang </a:t>
            </a:r>
            <a:r>
              <a:rPr lang="en-GB" sz="1400" dirty="0" err="1"/>
              <a:t>diselenggarakan</a:t>
            </a:r>
            <a:r>
              <a:rPr lang="en-GB" sz="1400" dirty="0"/>
              <a:t> </a:t>
            </a:r>
            <a:r>
              <a:rPr lang="en-GB" sz="1400" dirty="0" err="1"/>
              <a:t>oleh</a:t>
            </a:r>
            <a:r>
              <a:rPr lang="en-GB" sz="1400" dirty="0"/>
              <a:t> Program </a:t>
            </a:r>
            <a:r>
              <a:rPr lang="en-GB" sz="1400" dirty="0" err="1"/>
              <a:t>Studi</a:t>
            </a:r>
            <a:r>
              <a:rPr lang="en-GB" sz="1400" dirty="0"/>
              <a:t> (Prodi) </a:t>
            </a:r>
            <a:r>
              <a:rPr lang="en-GB" sz="1400" dirty="0" err="1"/>
              <a:t>Sastra</a:t>
            </a:r>
            <a:r>
              <a:rPr lang="en-GB" sz="1400" dirty="0"/>
              <a:t> </a:t>
            </a:r>
            <a:r>
              <a:rPr lang="en-GB" sz="1400" dirty="0" err="1"/>
              <a:t>Inggris</a:t>
            </a:r>
            <a:r>
              <a:rPr lang="en-GB" sz="1400" dirty="0"/>
              <a:t> </a:t>
            </a:r>
            <a:r>
              <a:rPr lang="en-GB" sz="1400" dirty="0" err="1"/>
              <a:t>Fakultas</a:t>
            </a:r>
            <a:r>
              <a:rPr lang="en-GB" sz="1400" dirty="0"/>
              <a:t> </a:t>
            </a:r>
            <a:r>
              <a:rPr lang="en-GB" sz="1400" dirty="0" err="1"/>
              <a:t>Sastra</a:t>
            </a:r>
            <a:r>
              <a:rPr lang="en-GB" sz="1400" dirty="0"/>
              <a:t>,</a:t>
            </a:r>
          </a:p>
          <a:p>
            <a:pPr marL="76200" lvl="0" indent="0" algn="just">
              <a:buNone/>
            </a:pPr>
            <a:r>
              <a:rPr lang="en-GB" sz="1400" dirty="0" err="1"/>
              <a:t>Budaya</a:t>
            </a:r>
            <a:r>
              <a:rPr lang="en-GB" sz="1400" dirty="0"/>
              <a:t>, </a:t>
            </a:r>
            <a:r>
              <a:rPr lang="en-GB" sz="1400" dirty="0" err="1"/>
              <a:t>dan</a:t>
            </a:r>
            <a:r>
              <a:rPr lang="en-GB" sz="1400" dirty="0"/>
              <a:t> </a:t>
            </a:r>
            <a:r>
              <a:rPr lang="en-GB" sz="1400" dirty="0" err="1"/>
              <a:t>Komunikasi</a:t>
            </a:r>
            <a:r>
              <a:rPr lang="en-GB" sz="1400" dirty="0"/>
              <a:t> (FSBK) </a:t>
            </a:r>
            <a:r>
              <a:rPr lang="en-GB" sz="1400" dirty="0" err="1"/>
              <a:t>Universitas</a:t>
            </a:r>
            <a:r>
              <a:rPr lang="en-GB" sz="1400" dirty="0"/>
              <a:t> Ahmad </a:t>
            </a:r>
            <a:r>
              <a:rPr lang="en-GB" sz="1400" dirty="0" err="1"/>
              <a:t>Dahlan</a:t>
            </a:r>
            <a:r>
              <a:rPr lang="en-GB" sz="1400" dirty="0"/>
              <a:t> (UAD) </a:t>
            </a:r>
            <a:r>
              <a:rPr lang="en-GB" sz="1400" dirty="0" err="1"/>
              <a:t>pada</a:t>
            </a:r>
            <a:r>
              <a:rPr lang="en-GB" sz="1400" dirty="0"/>
              <a:t> </a:t>
            </a:r>
            <a:r>
              <a:rPr lang="en-GB" sz="1400" dirty="0" err="1"/>
              <a:t>Selasa</a:t>
            </a:r>
            <a:r>
              <a:rPr lang="en-GB" sz="1400" dirty="0"/>
              <a:t>, 6 </a:t>
            </a:r>
            <a:r>
              <a:rPr lang="en-GB" sz="1400" dirty="0" err="1"/>
              <a:t>Juni</a:t>
            </a:r>
            <a:r>
              <a:rPr lang="en-GB" sz="1400" dirty="0"/>
              <a:t> 2023.</a:t>
            </a:r>
          </a:p>
          <a:p>
            <a:pPr marL="76200" lvl="0" indent="0" algn="just">
              <a:buNone/>
            </a:pPr>
            <a:r>
              <a:rPr lang="en-GB" sz="1400" dirty="0" err="1"/>
              <a:t>Mengangkat</a:t>
            </a:r>
            <a:r>
              <a:rPr lang="en-GB" sz="1400" dirty="0"/>
              <a:t> </a:t>
            </a:r>
            <a:r>
              <a:rPr lang="en-GB" sz="1400" dirty="0" err="1"/>
              <a:t>tema</a:t>
            </a:r>
            <a:r>
              <a:rPr lang="en-GB" sz="1400" dirty="0"/>
              <a:t> “Seminar </a:t>
            </a:r>
            <a:r>
              <a:rPr lang="en-GB" sz="1400" dirty="0" err="1"/>
              <a:t>Pengembangan</a:t>
            </a:r>
            <a:r>
              <a:rPr lang="en-GB" sz="1400" dirty="0"/>
              <a:t> </a:t>
            </a:r>
            <a:r>
              <a:rPr lang="en-GB" sz="1400" dirty="0" err="1"/>
              <a:t>Karier</a:t>
            </a:r>
            <a:r>
              <a:rPr lang="en-GB" sz="1400" dirty="0"/>
              <a:t> </a:t>
            </a:r>
            <a:r>
              <a:rPr lang="en-GB" sz="1400" dirty="0" err="1"/>
              <a:t>Kewirausahaan</a:t>
            </a:r>
            <a:r>
              <a:rPr lang="en-GB" sz="1400" dirty="0"/>
              <a:t> </a:t>
            </a:r>
            <a:r>
              <a:rPr lang="en-GB" sz="1400" dirty="0" err="1"/>
              <a:t>dan</a:t>
            </a:r>
            <a:r>
              <a:rPr lang="en-GB" sz="1400" dirty="0"/>
              <a:t> </a:t>
            </a:r>
            <a:r>
              <a:rPr lang="en-GB" sz="1400" dirty="0" err="1"/>
              <a:t>Pariwisata</a:t>
            </a:r>
            <a:r>
              <a:rPr lang="en-GB" sz="1400" dirty="0"/>
              <a:t>”, </a:t>
            </a:r>
            <a:r>
              <a:rPr lang="en-GB" sz="1400" dirty="0" err="1"/>
              <a:t>Agustiar</a:t>
            </a:r>
            <a:endParaRPr lang="en-GB" sz="1400" dirty="0"/>
          </a:p>
          <a:p>
            <a:pPr marL="76200" lvl="0" indent="0" algn="just">
              <a:buNone/>
            </a:pPr>
            <a:r>
              <a:rPr lang="en-GB" sz="1400" dirty="0" err="1"/>
              <a:t>menyampaikan</a:t>
            </a:r>
            <a:r>
              <a:rPr lang="en-GB" sz="1400" dirty="0"/>
              <a:t> </a:t>
            </a:r>
            <a:r>
              <a:rPr lang="en-GB" sz="1400" dirty="0" err="1"/>
              <a:t>materi</a:t>
            </a:r>
            <a:r>
              <a:rPr lang="en-GB" sz="1400" dirty="0"/>
              <a:t> </a:t>
            </a:r>
            <a:r>
              <a:rPr lang="en-GB" sz="1400" dirty="0" err="1"/>
              <a:t>terkait</a:t>
            </a:r>
            <a:r>
              <a:rPr lang="en-GB" sz="1400" dirty="0"/>
              <a:t> </a:t>
            </a:r>
            <a:r>
              <a:rPr lang="en-GB" sz="1400" dirty="0" err="1"/>
              <a:t>pentingnya</a:t>
            </a:r>
            <a:r>
              <a:rPr lang="en-GB" sz="1400" dirty="0"/>
              <a:t> </a:t>
            </a:r>
            <a:r>
              <a:rPr lang="en-GB" sz="1400" dirty="0" err="1"/>
              <a:t>sadar</a:t>
            </a:r>
            <a:r>
              <a:rPr lang="en-GB" sz="1400" dirty="0"/>
              <a:t> digital </a:t>
            </a:r>
            <a:r>
              <a:rPr lang="en-GB" sz="1400" dirty="0" err="1"/>
              <a:t>dengan</a:t>
            </a:r>
            <a:r>
              <a:rPr lang="en-GB" sz="1400" dirty="0"/>
              <a:t> </a:t>
            </a:r>
            <a:r>
              <a:rPr lang="en-GB" sz="1400" dirty="0" err="1"/>
              <a:t>memanfaatkan</a:t>
            </a:r>
            <a:r>
              <a:rPr lang="en-GB" sz="1400" dirty="0"/>
              <a:t> </a:t>
            </a:r>
            <a:r>
              <a:rPr lang="en-GB" sz="1400" dirty="0" err="1"/>
              <a:t>digitalisasi</a:t>
            </a:r>
            <a:r>
              <a:rPr lang="en-GB" sz="1400" dirty="0"/>
              <a:t> </a:t>
            </a:r>
            <a:r>
              <a:rPr lang="en-GB" sz="1400" dirty="0" err="1" smtClean="0"/>
              <a:t>dan</a:t>
            </a:r>
            <a:r>
              <a:rPr lang="en-GB" sz="1400" dirty="0" smtClean="0"/>
              <a:t> AI </a:t>
            </a:r>
            <a:r>
              <a:rPr lang="en-GB" sz="1400" dirty="0" err="1"/>
              <a:t>untuk</a:t>
            </a:r>
            <a:r>
              <a:rPr lang="en-GB" sz="1400" dirty="0"/>
              <a:t> </a:t>
            </a:r>
            <a:r>
              <a:rPr lang="en-GB" sz="1400" dirty="0" err="1"/>
              <a:t>meraup</a:t>
            </a:r>
            <a:r>
              <a:rPr lang="en-GB" sz="1400" dirty="0"/>
              <a:t> </a:t>
            </a:r>
            <a:r>
              <a:rPr lang="en-GB" sz="1400" dirty="0" err="1"/>
              <a:t>penghasilan</a:t>
            </a:r>
            <a:r>
              <a:rPr lang="en-GB" sz="1400" dirty="0"/>
              <a:t> </a:t>
            </a:r>
            <a:r>
              <a:rPr lang="en-GB" sz="1400" dirty="0" err="1"/>
              <a:t>tambahan</a:t>
            </a:r>
            <a:r>
              <a:rPr lang="en-GB" sz="1400" dirty="0"/>
              <a:t>.</a:t>
            </a:r>
          </a:p>
          <a:p>
            <a:pPr marL="109728" indent="0" algn="just">
              <a:buNone/>
            </a:pPr>
            <a:endParaRPr lang="en-GB" sz="1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08025"/>
            <a:ext cx="1589851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7969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2564904"/>
            <a:ext cx="8229600" cy="1143000"/>
          </a:xfrm>
        </p:spPr>
        <p:txBody>
          <a:bodyPr>
            <a:noAutofit/>
          </a:bodyPr>
          <a:lstStyle/>
          <a:p>
            <a:r>
              <a:rPr lang="en-GB" sz="3600" dirty="0" smtClean="0"/>
              <a:t>2. </a:t>
            </a:r>
            <a:r>
              <a:rPr lang="en-GB" sz="3600" dirty="0" err="1" smtClean="0"/>
              <a:t>Kurangnya</a:t>
            </a:r>
            <a:r>
              <a:rPr lang="en-GB" sz="3600" dirty="0" smtClean="0"/>
              <a:t> </a:t>
            </a:r>
            <a:r>
              <a:rPr lang="en-GB" sz="3600" dirty="0" err="1" smtClean="0"/>
              <a:t>Digitalisasi</a:t>
            </a:r>
            <a:r>
              <a:rPr lang="en-GB" sz="3600" dirty="0" smtClean="0"/>
              <a:t> </a:t>
            </a:r>
            <a:r>
              <a:rPr lang="en-GB" sz="3600" dirty="0" err="1" smtClean="0"/>
              <a:t>Bisnis</a:t>
            </a:r>
            <a:r>
              <a:rPr lang="en-GB" sz="3600" dirty="0" smtClean="0"/>
              <a:t> Indonesia.</a:t>
            </a:r>
            <a:endParaRPr lang="en-GB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08025"/>
            <a:ext cx="1589851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866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523" y="1556792"/>
            <a:ext cx="8229600" cy="4824536"/>
          </a:xfrm>
        </p:spPr>
        <p:txBody>
          <a:bodyPr>
            <a:normAutofit/>
          </a:bodyPr>
          <a:lstStyle/>
          <a:p>
            <a:pPr marL="109728" indent="0" algn="just">
              <a:buNone/>
            </a:pPr>
            <a:r>
              <a:rPr lang="en-GB" sz="1400" dirty="0" err="1" smtClean="0"/>
              <a:t>Penggunaan</a:t>
            </a:r>
            <a:r>
              <a:rPr lang="en-GB" sz="1400" dirty="0" smtClean="0"/>
              <a:t> Media digital </a:t>
            </a:r>
            <a:r>
              <a:rPr lang="en-GB" sz="1400" dirty="0" err="1" smtClean="0"/>
              <a:t>kini</a:t>
            </a:r>
            <a:r>
              <a:rPr lang="en-GB" sz="1400" dirty="0" smtClean="0"/>
              <a:t> </a:t>
            </a:r>
            <a:r>
              <a:rPr lang="en-GB" sz="1400" dirty="0" err="1" smtClean="0"/>
              <a:t>sudah</a:t>
            </a:r>
            <a:r>
              <a:rPr lang="en-GB" sz="1400" dirty="0" smtClean="0"/>
              <a:t> </a:t>
            </a:r>
            <a:r>
              <a:rPr lang="en-GB" sz="1400" dirty="0" err="1" smtClean="0"/>
              <a:t>menjadi</a:t>
            </a:r>
            <a:r>
              <a:rPr lang="en-GB" sz="1400" dirty="0" smtClean="0"/>
              <a:t> </a:t>
            </a:r>
            <a:r>
              <a:rPr lang="en-GB" sz="1400" dirty="0" err="1" smtClean="0"/>
              <a:t>tuntutan</a:t>
            </a:r>
            <a:r>
              <a:rPr lang="en-GB" sz="1400" dirty="0" smtClean="0"/>
              <a:t> </a:t>
            </a:r>
            <a:r>
              <a:rPr lang="en-GB" sz="1400" dirty="0" err="1" smtClean="0"/>
              <a:t>bagi</a:t>
            </a:r>
            <a:r>
              <a:rPr lang="en-GB" sz="1400" dirty="0" smtClean="0"/>
              <a:t> </a:t>
            </a:r>
            <a:r>
              <a:rPr lang="en-GB" sz="1400" dirty="0" err="1" smtClean="0"/>
              <a:t>dunia</a:t>
            </a:r>
            <a:r>
              <a:rPr lang="en-GB" sz="1400" dirty="0" smtClean="0"/>
              <a:t> </a:t>
            </a:r>
            <a:r>
              <a:rPr lang="en-GB" sz="1400" dirty="0" err="1" smtClean="0"/>
              <a:t>usaha</a:t>
            </a:r>
            <a:r>
              <a:rPr lang="en-GB" sz="1400" dirty="0" smtClean="0"/>
              <a:t>. </a:t>
            </a:r>
            <a:r>
              <a:rPr lang="en-GB" sz="1400" dirty="0" err="1" smtClean="0"/>
              <a:t>Kemudahan</a:t>
            </a:r>
            <a:r>
              <a:rPr lang="en-GB" sz="1400" dirty="0" smtClean="0"/>
              <a:t> </a:t>
            </a:r>
            <a:r>
              <a:rPr lang="en-GB" sz="1400" dirty="0" err="1" smtClean="0"/>
              <a:t>akses</a:t>
            </a:r>
            <a:r>
              <a:rPr lang="en-GB" sz="1400" dirty="0" smtClean="0"/>
              <a:t> internet </a:t>
            </a:r>
            <a:r>
              <a:rPr lang="en-GB" sz="1400" dirty="0" err="1" smtClean="0"/>
              <a:t>membuat</a:t>
            </a:r>
            <a:r>
              <a:rPr lang="en-GB" sz="1400" dirty="0" smtClean="0"/>
              <a:t> </a:t>
            </a:r>
            <a:r>
              <a:rPr lang="en-GB" sz="1400" dirty="0" err="1" smtClean="0"/>
              <a:t>digitalisasi</a:t>
            </a:r>
            <a:r>
              <a:rPr lang="en-GB" sz="1400" dirty="0" smtClean="0"/>
              <a:t> </a:t>
            </a:r>
            <a:r>
              <a:rPr lang="en-GB" sz="1400" dirty="0" err="1" smtClean="0"/>
              <a:t>bisa</a:t>
            </a:r>
            <a:r>
              <a:rPr lang="en-GB" sz="1400" dirty="0" smtClean="0"/>
              <a:t> </a:t>
            </a:r>
            <a:r>
              <a:rPr lang="en-GB" sz="1400" dirty="0" err="1" smtClean="0"/>
              <a:t>sangat</a:t>
            </a:r>
            <a:r>
              <a:rPr lang="en-GB" sz="1400" dirty="0" smtClean="0"/>
              <a:t> </a:t>
            </a:r>
            <a:r>
              <a:rPr lang="en-GB" sz="1400" dirty="0" err="1" smtClean="0"/>
              <a:t>cepat</a:t>
            </a:r>
            <a:r>
              <a:rPr lang="en-GB" sz="1400" dirty="0" smtClean="0"/>
              <a:t> </a:t>
            </a:r>
            <a:r>
              <a:rPr lang="en-GB" sz="1400" dirty="0" err="1" smtClean="0"/>
              <a:t>diakses</a:t>
            </a:r>
            <a:r>
              <a:rPr lang="en-GB" sz="1400" dirty="0" smtClean="0"/>
              <a:t> </a:t>
            </a:r>
            <a:r>
              <a:rPr lang="en-GB" sz="1400" dirty="0" err="1" smtClean="0"/>
              <a:t>oleh</a:t>
            </a:r>
            <a:r>
              <a:rPr lang="en-GB" sz="1400" dirty="0" smtClean="0"/>
              <a:t> </a:t>
            </a:r>
            <a:r>
              <a:rPr lang="en-GB" sz="1400" dirty="0" err="1" smtClean="0"/>
              <a:t>konsumen</a:t>
            </a:r>
            <a:r>
              <a:rPr lang="en-GB" sz="1400" dirty="0" smtClean="0"/>
              <a:t>. </a:t>
            </a:r>
            <a:r>
              <a:rPr lang="en-GB" sz="1400" dirty="0" err="1" smtClean="0"/>
              <a:t>Hanya</a:t>
            </a:r>
            <a:r>
              <a:rPr lang="en-GB" sz="1400" dirty="0" smtClean="0"/>
              <a:t> </a:t>
            </a:r>
            <a:r>
              <a:rPr lang="en-GB" sz="1400" dirty="0" err="1" smtClean="0"/>
              <a:t>saja</a:t>
            </a:r>
            <a:r>
              <a:rPr lang="en-GB" sz="1400" dirty="0" smtClean="0"/>
              <a:t>, </a:t>
            </a:r>
            <a:r>
              <a:rPr lang="en-GB" sz="1400" dirty="0" err="1" smtClean="0"/>
              <a:t>tidak</a:t>
            </a:r>
            <a:r>
              <a:rPr lang="en-GB" sz="1400" dirty="0" smtClean="0"/>
              <a:t> </a:t>
            </a:r>
            <a:r>
              <a:rPr lang="en-GB" sz="1400" dirty="0" err="1" smtClean="0"/>
              <a:t>semua</a:t>
            </a:r>
            <a:r>
              <a:rPr lang="en-GB" sz="1400" dirty="0" smtClean="0"/>
              <a:t> </a:t>
            </a:r>
            <a:r>
              <a:rPr lang="en-GB" sz="1400" dirty="0" err="1" smtClean="0"/>
              <a:t>pelaku</a:t>
            </a:r>
            <a:r>
              <a:rPr lang="en-GB" sz="1400" dirty="0" smtClean="0"/>
              <a:t> </a:t>
            </a:r>
            <a:r>
              <a:rPr lang="en-GB" sz="1400" dirty="0" err="1" smtClean="0"/>
              <a:t>bisnis</a:t>
            </a:r>
            <a:r>
              <a:rPr lang="en-GB" sz="1400" dirty="0" smtClean="0"/>
              <a:t> </a:t>
            </a:r>
            <a:r>
              <a:rPr lang="en-GB" sz="1400" dirty="0" err="1" smtClean="0"/>
              <a:t>memahami</a:t>
            </a:r>
            <a:r>
              <a:rPr lang="en-GB" sz="1400" dirty="0" smtClean="0"/>
              <a:t> </a:t>
            </a:r>
            <a:r>
              <a:rPr lang="en-GB" sz="1400" dirty="0" err="1" smtClean="0"/>
              <a:t>apa</a:t>
            </a:r>
            <a:r>
              <a:rPr lang="en-GB" sz="1400" dirty="0" smtClean="0"/>
              <a:t> </a:t>
            </a:r>
            <a:r>
              <a:rPr lang="en-GB" sz="1400" dirty="0" err="1" smtClean="0"/>
              <a:t>itu</a:t>
            </a:r>
            <a:r>
              <a:rPr lang="en-GB" sz="1400" dirty="0" smtClean="0"/>
              <a:t> </a:t>
            </a:r>
            <a:r>
              <a:rPr lang="en-GB" sz="1400" dirty="0" err="1" smtClean="0"/>
              <a:t>digitalisasi</a:t>
            </a:r>
            <a:r>
              <a:rPr lang="en-GB" sz="1400" dirty="0" smtClean="0"/>
              <a:t> </a:t>
            </a:r>
            <a:r>
              <a:rPr lang="en-GB" sz="1400" dirty="0" err="1" smtClean="0"/>
              <a:t>dan</a:t>
            </a:r>
            <a:r>
              <a:rPr lang="en-GB" sz="1400" dirty="0" smtClean="0"/>
              <a:t> </a:t>
            </a:r>
            <a:r>
              <a:rPr lang="en-GB" sz="1400" dirty="0" err="1" smtClean="0"/>
              <a:t>bagaimana</a:t>
            </a:r>
            <a:r>
              <a:rPr lang="en-GB" sz="1400" dirty="0" smtClean="0"/>
              <a:t> </a:t>
            </a:r>
            <a:r>
              <a:rPr lang="en-GB" sz="1400" dirty="0" err="1" smtClean="0"/>
              <a:t>cara</a:t>
            </a:r>
            <a:r>
              <a:rPr lang="en-GB" sz="1400" dirty="0" smtClean="0"/>
              <a:t> </a:t>
            </a:r>
            <a:r>
              <a:rPr lang="en-GB" sz="1400" dirty="0" err="1" smtClean="0"/>
              <a:t>melakukannya</a:t>
            </a:r>
            <a:r>
              <a:rPr lang="en-GB" sz="1400" dirty="0" smtClean="0"/>
              <a:t>. </a:t>
            </a:r>
            <a:r>
              <a:rPr lang="en-GB" sz="1400" dirty="0" err="1" smtClean="0"/>
              <a:t>Berdasarkan</a:t>
            </a:r>
            <a:r>
              <a:rPr lang="en-GB" sz="1400" dirty="0" smtClean="0"/>
              <a:t> data </a:t>
            </a:r>
            <a:r>
              <a:rPr lang="en-GB" sz="1400" dirty="0" err="1" smtClean="0"/>
              <a:t>dari</a:t>
            </a:r>
            <a:r>
              <a:rPr lang="en-GB" sz="1400" dirty="0" smtClean="0"/>
              <a:t> </a:t>
            </a:r>
            <a:r>
              <a:rPr lang="en-GB" sz="1400" dirty="0" err="1" smtClean="0"/>
              <a:t>Asosiasi</a:t>
            </a:r>
            <a:r>
              <a:rPr lang="en-GB" sz="1400" dirty="0" smtClean="0"/>
              <a:t> E-Commerce Indonesia (</a:t>
            </a:r>
            <a:r>
              <a:rPr lang="en-GB" sz="1400" dirty="0" err="1" smtClean="0"/>
              <a:t>idEA</a:t>
            </a:r>
            <a:r>
              <a:rPr lang="en-GB" sz="1400" dirty="0" smtClean="0"/>
              <a:t>) </a:t>
            </a:r>
            <a:r>
              <a:rPr lang="en-GB" sz="1400" dirty="0"/>
              <a:t>per Mei 2021</a:t>
            </a:r>
            <a:r>
              <a:rPr lang="en-GB" sz="1400" dirty="0" smtClean="0"/>
              <a:t>, </a:t>
            </a:r>
            <a:r>
              <a:rPr lang="en-GB" sz="1400" dirty="0" err="1"/>
              <a:t>ada</a:t>
            </a:r>
            <a:r>
              <a:rPr lang="en-GB" sz="1400" dirty="0"/>
              <a:t> </a:t>
            </a:r>
            <a:r>
              <a:rPr lang="en-GB" sz="1400" dirty="0" err="1"/>
              <a:t>sekitar</a:t>
            </a:r>
            <a:r>
              <a:rPr lang="en-GB" sz="1400" dirty="0"/>
              <a:t> </a:t>
            </a:r>
            <a:r>
              <a:rPr lang="en-GB" sz="1400" dirty="0" smtClean="0"/>
              <a:t>13,7 </a:t>
            </a:r>
            <a:r>
              <a:rPr lang="en-GB" sz="1400" dirty="0" err="1" smtClean="0"/>
              <a:t>juta</a:t>
            </a:r>
            <a:r>
              <a:rPr lang="en-GB" sz="1400" dirty="0" smtClean="0"/>
              <a:t> </a:t>
            </a:r>
            <a:r>
              <a:rPr lang="en-GB" sz="1400" dirty="0" err="1"/>
              <a:t>pelaku</a:t>
            </a:r>
            <a:r>
              <a:rPr lang="en-GB" sz="1400" dirty="0"/>
              <a:t> </a:t>
            </a:r>
            <a:r>
              <a:rPr lang="en-GB" sz="1400" dirty="0" err="1"/>
              <a:t>atau</a:t>
            </a:r>
            <a:r>
              <a:rPr lang="en-GB" sz="1400" dirty="0"/>
              <a:t> 21% </a:t>
            </a:r>
            <a:r>
              <a:rPr lang="en-GB" sz="1400" dirty="0" err="1"/>
              <a:t>usaha</a:t>
            </a:r>
            <a:r>
              <a:rPr lang="en-GB" sz="1400" dirty="0"/>
              <a:t> </a:t>
            </a:r>
            <a:r>
              <a:rPr lang="en-GB" sz="1400" dirty="0" err="1"/>
              <a:t>mikro</a:t>
            </a:r>
            <a:r>
              <a:rPr lang="en-GB" sz="1400" dirty="0"/>
              <a:t> </a:t>
            </a:r>
            <a:r>
              <a:rPr lang="en-GB" sz="1400" dirty="0" err="1"/>
              <a:t>kecil</a:t>
            </a:r>
            <a:r>
              <a:rPr lang="en-GB" sz="1400" dirty="0"/>
              <a:t> </a:t>
            </a:r>
            <a:r>
              <a:rPr lang="en-GB" sz="1400" dirty="0" err="1"/>
              <a:t>menengah</a:t>
            </a:r>
            <a:r>
              <a:rPr lang="en-GB" sz="1400" dirty="0"/>
              <a:t> (UMKM) </a:t>
            </a:r>
            <a:r>
              <a:rPr lang="en-GB" sz="1400" dirty="0" err="1"/>
              <a:t>sudah</a:t>
            </a:r>
            <a:r>
              <a:rPr lang="en-GB" sz="1400" dirty="0"/>
              <a:t> </a:t>
            </a:r>
            <a:r>
              <a:rPr lang="en-GB" sz="1400" dirty="0" err="1"/>
              <a:t>mencoba</a:t>
            </a:r>
            <a:r>
              <a:rPr lang="en-GB" sz="1400" dirty="0"/>
              <a:t> </a:t>
            </a:r>
            <a:r>
              <a:rPr lang="en-GB" sz="1400" dirty="0" err="1"/>
              <a:t>berbaur</a:t>
            </a:r>
            <a:r>
              <a:rPr lang="en-GB" sz="1400" dirty="0"/>
              <a:t> </a:t>
            </a:r>
            <a:r>
              <a:rPr lang="en-GB" sz="1400" dirty="0" err="1" smtClean="0"/>
              <a:t>dengan</a:t>
            </a:r>
            <a:r>
              <a:rPr lang="en-GB" sz="1400" dirty="0" smtClean="0"/>
              <a:t> </a:t>
            </a:r>
            <a:r>
              <a:rPr lang="en-GB" sz="1400" dirty="0" err="1" smtClean="0"/>
              <a:t>ekosistem</a:t>
            </a:r>
            <a:r>
              <a:rPr lang="en-GB" sz="1400" dirty="0" smtClean="0"/>
              <a:t> </a:t>
            </a:r>
            <a:r>
              <a:rPr lang="en-GB" sz="1400" dirty="0"/>
              <a:t>digital. Hal </a:t>
            </a:r>
            <a:r>
              <a:rPr lang="en-GB" sz="1400" dirty="0" err="1"/>
              <a:t>ini</a:t>
            </a:r>
            <a:r>
              <a:rPr lang="en-GB" sz="1400" dirty="0"/>
              <a:t> </a:t>
            </a:r>
            <a:r>
              <a:rPr lang="en-GB" sz="1400" dirty="0" err="1"/>
              <a:t>berarti</a:t>
            </a:r>
            <a:r>
              <a:rPr lang="en-GB" sz="1400" dirty="0"/>
              <a:t> </a:t>
            </a:r>
            <a:r>
              <a:rPr lang="en-GB" sz="1400" dirty="0" err="1"/>
              <a:t>lebih</a:t>
            </a:r>
            <a:r>
              <a:rPr lang="en-GB" sz="1400" dirty="0"/>
              <a:t> </a:t>
            </a:r>
            <a:r>
              <a:rPr lang="en-GB" sz="1400" dirty="0" err="1"/>
              <a:t>dari</a:t>
            </a:r>
            <a:r>
              <a:rPr lang="en-GB" sz="1400" dirty="0"/>
              <a:t> 70% </a:t>
            </a:r>
            <a:r>
              <a:rPr lang="en-GB" sz="1400" dirty="0" err="1"/>
              <a:t>lainnya</a:t>
            </a:r>
            <a:r>
              <a:rPr lang="en-GB" sz="1400" dirty="0"/>
              <a:t> </a:t>
            </a:r>
            <a:r>
              <a:rPr lang="en-GB" sz="1400" dirty="0" err="1"/>
              <a:t>masih</a:t>
            </a:r>
            <a:r>
              <a:rPr lang="en-GB" sz="1400" dirty="0"/>
              <a:t> </a:t>
            </a:r>
            <a:r>
              <a:rPr lang="en-GB" sz="1400" dirty="0" err="1"/>
              <a:t>setia</a:t>
            </a:r>
            <a:r>
              <a:rPr lang="en-GB" sz="1400" dirty="0"/>
              <a:t> </a:t>
            </a:r>
            <a:r>
              <a:rPr lang="en-GB" sz="1400" dirty="0" err="1"/>
              <a:t>menggunakan</a:t>
            </a:r>
            <a:r>
              <a:rPr lang="en-GB" sz="1400" dirty="0"/>
              <a:t> </a:t>
            </a:r>
            <a:r>
              <a:rPr lang="en-GB" sz="1400" dirty="0" err="1" smtClean="0"/>
              <a:t>cara-cara</a:t>
            </a:r>
            <a:r>
              <a:rPr lang="en-GB" sz="1400" dirty="0" smtClean="0"/>
              <a:t> </a:t>
            </a:r>
            <a:r>
              <a:rPr lang="en-GB" sz="1400" dirty="0" err="1" smtClean="0"/>
              <a:t>konvensional</a:t>
            </a:r>
            <a:r>
              <a:rPr lang="en-GB" sz="1400" dirty="0" smtClean="0"/>
              <a:t> </a:t>
            </a:r>
            <a:r>
              <a:rPr lang="en-GB" sz="1400" dirty="0" err="1"/>
              <a:t>dalam</a:t>
            </a:r>
            <a:r>
              <a:rPr lang="en-GB" sz="1400" dirty="0"/>
              <a:t> </a:t>
            </a:r>
            <a:r>
              <a:rPr lang="en-GB" sz="1400" dirty="0" err="1"/>
              <a:t>menjalankan</a:t>
            </a:r>
            <a:r>
              <a:rPr lang="en-GB" sz="1400" dirty="0"/>
              <a:t> </a:t>
            </a:r>
            <a:r>
              <a:rPr lang="en-GB" sz="1400" dirty="0" err="1"/>
              <a:t>bisnisnya</a:t>
            </a:r>
            <a:r>
              <a:rPr lang="en-GB" sz="1400" dirty="0" smtClean="0"/>
              <a:t>.</a:t>
            </a:r>
          </a:p>
          <a:p>
            <a:pPr marL="109728" indent="0" algn="just">
              <a:buNone/>
            </a:pPr>
            <a:endParaRPr lang="en-GB" sz="1400" dirty="0" smtClean="0"/>
          </a:p>
          <a:p>
            <a:pPr marL="109728" indent="0" algn="just">
              <a:buNone/>
            </a:pPr>
            <a:r>
              <a:rPr lang="en-GB" sz="1400" dirty="0" err="1"/>
              <a:t>Pasalnya</a:t>
            </a:r>
            <a:r>
              <a:rPr lang="en-GB" sz="1400" dirty="0"/>
              <a:t>, </a:t>
            </a:r>
            <a:r>
              <a:rPr lang="en-GB" sz="1400" dirty="0" err="1"/>
              <a:t>kebanyakan</a:t>
            </a:r>
            <a:r>
              <a:rPr lang="en-GB" sz="1400" dirty="0"/>
              <a:t> </a:t>
            </a:r>
            <a:r>
              <a:rPr lang="en-GB" sz="1400" dirty="0" err="1"/>
              <a:t>bisnis</a:t>
            </a:r>
            <a:r>
              <a:rPr lang="en-GB" sz="1400" dirty="0"/>
              <a:t> UMKM </a:t>
            </a:r>
            <a:r>
              <a:rPr lang="en-GB" sz="1400" dirty="0" err="1"/>
              <a:t>saat</a:t>
            </a:r>
            <a:r>
              <a:rPr lang="en-GB" sz="1400" dirty="0"/>
              <a:t> </a:t>
            </a:r>
            <a:r>
              <a:rPr lang="en-GB" sz="1400" dirty="0" err="1"/>
              <a:t>ini</a:t>
            </a:r>
            <a:r>
              <a:rPr lang="en-GB" sz="1400" dirty="0"/>
              <a:t> </a:t>
            </a:r>
            <a:r>
              <a:rPr lang="en-GB" sz="1400" dirty="0" err="1"/>
              <a:t>dijalankan</a:t>
            </a:r>
            <a:r>
              <a:rPr lang="en-GB" sz="1400" dirty="0"/>
              <a:t> </a:t>
            </a:r>
            <a:r>
              <a:rPr lang="en-GB" sz="1400" dirty="0" err="1"/>
              <a:t>oleh</a:t>
            </a:r>
            <a:r>
              <a:rPr lang="en-GB" sz="1400" dirty="0"/>
              <a:t> </a:t>
            </a:r>
            <a:r>
              <a:rPr lang="en-GB" sz="1400" dirty="0" err="1"/>
              <a:t>satu</a:t>
            </a:r>
            <a:r>
              <a:rPr lang="en-GB" sz="1400" dirty="0"/>
              <a:t> orang yang </a:t>
            </a:r>
            <a:r>
              <a:rPr lang="en-GB" sz="1400" dirty="0" err="1" smtClean="0"/>
              <a:t>biasanyaberusia</a:t>
            </a:r>
            <a:r>
              <a:rPr lang="en-GB" sz="1400" dirty="0" smtClean="0"/>
              <a:t> </a:t>
            </a:r>
            <a:r>
              <a:rPr lang="en-GB" sz="1400" dirty="0" err="1"/>
              <a:t>lebih</a:t>
            </a:r>
            <a:r>
              <a:rPr lang="en-GB" sz="1400" dirty="0"/>
              <a:t> </a:t>
            </a:r>
            <a:r>
              <a:rPr lang="en-GB" sz="1400" dirty="0" err="1"/>
              <a:t>tua</a:t>
            </a:r>
            <a:r>
              <a:rPr lang="en-GB" sz="1400" dirty="0"/>
              <a:t>. </a:t>
            </a:r>
            <a:r>
              <a:rPr lang="en-GB" sz="1400" dirty="0" err="1"/>
              <a:t>Pelaku</a:t>
            </a:r>
            <a:r>
              <a:rPr lang="en-GB" sz="1400" dirty="0"/>
              <a:t> </a:t>
            </a:r>
            <a:r>
              <a:rPr lang="en-GB" sz="1400" dirty="0" err="1"/>
              <a:t>bisnis</a:t>
            </a:r>
            <a:r>
              <a:rPr lang="en-GB" sz="1400" dirty="0"/>
              <a:t> </a:t>
            </a:r>
            <a:r>
              <a:rPr lang="en-GB" sz="1400" dirty="0" err="1"/>
              <a:t>ini</a:t>
            </a:r>
            <a:r>
              <a:rPr lang="en-GB" sz="1400" dirty="0"/>
              <a:t> </a:t>
            </a:r>
            <a:r>
              <a:rPr lang="en-GB" sz="1400" dirty="0" err="1"/>
              <a:t>cenderung</a:t>
            </a:r>
            <a:r>
              <a:rPr lang="en-GB" sz="1400" dirty="0"/>
              <a:t> </a:t>
            </a:r>
            <a:r>
              <a:rPr lang="en-GB" sz="1400" dirty="0" err="1"/>
              <a:t>skeptis</a:t>
            </a:r>
            <a:r>
              <a:rPr lang="en-GB" sz="1400" dirty="0"/>
              <a:t> </a:t>
            </a:r>
            <a:r>
              <a:rPr lang="en-GB" sz="1400" dirty="0" err="1"/>
              <a:t>terhadap</a:t>
            </a:r>
            <a:r>
              <a:rPr lang="en-GB" sz="1400" dirty="0"/>
              <a:t> </a:t>
            </a:r>
            <a:r>
              <a:rPr lang="en-GB" sz="1400" dirty="0" err="1"/>
              <a:t>kehadiran</a:t>
            </a:r>
            <a:r>
              <a:rPr lang="en-GB" sz="1400" dirty="0"/>
              <a:t> </a:t>
            </a:r>
            <a:r>
              <a:rPr lang="en-GB" sz="1400" dirty="0" err="1"/>
              <a:t>teknologi</a:t>
            </a:r>
            <a:r>
              <a:rPr lang="en-GB" sz="1400" dirty="0"/>
              <a:t> </a:t>
            </a:r>
            <a:r>
              <a:rPr lang="en-GB" sz="1400" dirty="0" err="1" smtClean="0"/>
              <a:t>sehinggacukup</a:t>
            </a:r>
            <a:r>
              <a:rPr lang="en-GB" sz="1400" dirty="0" smtClean="0"/>
              <a:t> </a:t>
            </a:r>
            <a:r>
              <a:rPr lang="en-GB" sz="1400" dirty="0" err="1"/>
              <a:t>lambat</a:t>
            </a:r>
            <a:r>
              <a:rPr lang="en-GB" sz="1400" dirty="0"/>
              <a:t> </a:t>
            </a:r>
            <a:r>
              <a:rPr lang="en-GB" sz="1400" dirty="0" err="1"/>
              <a:t>dalam</a:t>
            </a:r>
            <a:r>
              <a:rPr lang="en-GB" sz="1400" dirty="0"/>
              <a:t> </a:t>
            </a:r>
            <a:r>
              <a:rPr lang="en-GB" sz="1400" dirty="0" err="1"/>
              <a:t>mengadopsi</a:t>
            </a:r>
            <a:r>
              <a:rPr lang="en-GB" sz="1400" dirty="0"/>
              <a:t> </a:t>
            </a:r>
            <a:r>
              <a:rPr lang="en-GB" sz="1400" dirty="0" err="1"/>
              <a:t>kehadiran</a:t>
            </a:r>
            <a:r>
              <a:rPr lang="en-GB" sz="1400" dirty="0"/>
              <a:t> </a:t>
            </a:r>
            <a:r>
              <a:rPr lang="en-GB" sz="1400" dirty="0" err="1"/>
              <a:t>layanan</a:t>
            </a:r>
            <a:r>
              <a:rPr lang="en-GB" sz="1400" dirty="0"/>
              <a:t> digital. </a:t>
            </a:r>
            <a:r>
              <a:rPr lang="en-GB" sz="1400" dirty="0" err="1"/>
              <a:t>Beberapa</a:t>
            </a:r>
            <a:r>
              <a:rPr lang="en-GB" sz="1400" dirty="0"/>
              <a:t> </a:t>
            </a:r>
            <a:r>
              <a:rPr lang="en-GB" sz="1400" dirty="0" err="1"/>
              <a:t>bisnis</a:t>
            </a:r>
            <a:r>
              <a:rPr lang="en-GB" sz="1400" dirty="0"/>
              <a:t> </a:t>
            </a:r>
            <a:r>
              <a:rPr lang="en-GB" sz="1400" dirty="0" err="1"/>
              <a:t>memang</a:t>
            </a:r>
            <a:r>
              <a:rPr lang="en-GB" sz="1400" dirty="0"/>
              <a:t> </a:t>
            </a:r>
            <a:r>
              <a:rPr lang="en-GB" sz="1400" dirty="0" err="1" smtClean="0"/>
              <a:t>mampuberadaptasi</a:t>
            </a:r>
            <a:r>
              <a:rPr lang="en-GB" sz="1400" dirty="0"/>
              <a:t>, </a:t>
            </a:r>
            <a:r>
              <a:rPr lang="en-GB" sz="1400" dirty="0" err="1"/>
              <a:t>tetapi</a:t>
            </a:r>
            <a:r>
              <a:rPr lang="en-GB" sz="1400" dirty="0"/>
              <a:t> </a:t>
            </a:r>
            <a:r>
              <a:rPr lang="en-GB" sz="1400" dirty="0" err="1"/>
              <a:t>tak</a:t>
            </a:r>
            <a:r>
              <a:rPr lang="en-GB" sz="1400" dirty="0"/>
              <a:t> </a:t>
            </a:r>
            <a:r>
              <a:rPr lang="en-GB" sz="1400" dirty="0" err="1"/>
              <a:t>jarang</a:t>
            </a:r>
            <a:r>
              <a:rPr lang="en-GB" sz="1400" dirty="0"/>
              <a:t> pula yang </a:t>
            </a:r>
            <a:r>
              <a:rPr lang="en-GB" sz="1400" dirty="0" err="1"/>
              <a:t>berakhir</a:t>
            </a:r>
            <a:r>
              <a:rPr lang="en-GB" sz="1400" dirty="0"/>
              <a:t> </a:t>
            </a:r>
            <a:r>
              <a:rPr lang="en-GB" sz="1400" dirty="0" err="1"/>
              <a:t>gulung</a:t>
            </a:r>
            <a:r>
              <a:rPr lang="en-GB" sz="1400" dirty="0"/>
              <a:t> </a:t>
            </a:r>
            <a:r>
              <a:rPr lang="en-GB" sz="1400" dirty="0" err="1"/>
              <a:t>tikar</a:t>
            </a:r>
            <a:r>
              <a:rPr lang="en-GB" sz="1400" dirty="0"/>
              <a:t>. </a:t>
            </a:r>
            <a:r>
              <a:rPr lang="en-GB" sz="1400" dirty="0" err="1"/>
              <a:t>Maka</a:t>
            </a:r>
            <a:r>
              <a:rPr lang="en-GB" sz="1400" dirty="0"/>
              <a:t> </a:t>
            </a:r>
            <a:r>
              <a:rPr lang="en-GB" sz="1400" dirty="0" err="1"/>
              <a:t>dari</a:t>
            </a:r>
            <a:r>
              <a:rPr lang="en-GB" sz="1400" dirty="0"/>
              <a:t> </a:t>
            </a:r>
            <a:r>
              <a:rPr lang="en-GB" sz="1400" dirty="0" err="1"/>
              <a:t>itu</a:t>
            </a:r>
            <a:r>
              <a:rPr lang="en-GB" sz="1400" dirty="0"/>
              <a:t>, </a:t>
            </a:r>
            <a:r>
              <a:rPr lang="en-GB" sz="1400" dirty="0" err="1"/>
              <a:t>kesadaran</a:t>
            </a:r>
            <a:r>
              <a:rPr lang="en-GB" sz="1400" dirty="0"/>
              <a:t> </a:t>
            </a:r>
            <a:r>
              <a:rPr lang="en-GB" sz="1400" dirty="0" err="1" smtClean="0"/>
              <a:t>akandigitalisasi</a:t>
            </a:r>
            <a:r>
              <a:rPr lang="en-GB" sz="1400" dirty="0" smtClean="0"/>
              <a:t> </a:t>
            </a:r>
            <a:r>
              <a:rPr lang="en-GB" sz="1400" dirty="0" err="1"/>
              <a:t>bisnis</a:t>
            </a:r>
            <a:r>
              <a:rPr lang="en-GB" sz="1400" dirty="0"/>
              <a:t> </a:t>
            </a:r>
            <a:r>
              <a:rPr lang="en-GB" sz="1400" dirty="0" err="1"/>
              <a:t>perlu</a:t>
            </a:r>
            <a:r>
              <a:rPr lang="en-GB" sz="1400" dirty="0"/>
              <a:t> </a:t>
            </a:r>
            <a:r>
              <a:rPr lang="en-GB" sz="1400" dirty="0" err="1"/>
              <a:t>terus</a:t>
            </a:r>
            <a:r>
              <a:rPr lang="en-GB" sz="1400" dirty="0"/>
              <a:t> </a:t>
            </a:r>
            <a:r>
              <a:rPr lang="en-GB" sz="1400" dirty="0" err="1"/>
              <a:t>menerus</a:t>
            </a:r>
            <a:r>
              <a:rPr lang="en-GB" sz="1400" dirty="0"/>
              <a:t> </a:t>
            </a:r>
            <a:r>
              <a:rPr lang="en-GB" sz="1400" dirty="0" err="1"/>
              <a:t>dikaji</a:t>
            </a:r>
            <a:r>
              <a:rPr lang="en-GB" sz="1400" dirty="0"/>
              <a:t> </a:t>
            </a:r>
            <a:r>
              <a:rPr lang="en-GB" sz="1400" dirty="0" err="1"/>
              <a:t>oleh</a:t>
            </a:r>
            <a:r>
              <a:rPr lang="en-GB" sz="1400" dirty="0"/>
              <a:t> </a:t>
            </a:r>
            <a:r>
              <a:rPr lang="en-GB" sz="1400" dirty="0" err="1"/>
              <a:t>para</a:t>
            </a:r>
            <a:r>
              <a:rPr lang="en-GB" sz="1400" dirty="0"/>
              <a:t> </a:t>
            </a:r>
            <a:r>
              <a:rPr lang="en-GB" sz="1400" dirty="0" err="1"/>
              <a:t>pebisnis</a:t>
            </a:r>
            <a:r>
              <a:rPr lang="en-GB" sz="1400" dirty="0"/>
              <a:t> </a:t>
            </a:r>
            <a:r>
              <a:rPr lang="en-GB" sz="1400" dirty="0" err="1"/>
              <a:t>guna</a:t>
            </a:r>
            <a:r>
              <a:rPr lang="en-GB" sz="1400" dirty="0"/>
              <a:t> </a:t>
            </a:r>
            <a:r>
              <a:rPr lang="en-GB" sz="1400" dirty="0" err="1"/>
              <a:t>menciptakan</a:t>
            </a:r>
            <a:r>
              <a:rPr lang="en-GB" sz="1400" dirty="0"/>
              <a:t> </a:t>
            </a:r>
            <a:r>
              <a:rPr lang="en-GB" sz="1400" dirty="0" err="1" smtClean="0"/>
              <a:t>metodeyang</a:t>
            </a:r>
            <a:r>
              <a:rPr lang="en-GB" sz="1400" dirty="0" smtClean="0"/>
              <a:t> </a:t>
            </a:r>
            <a:r>
              <a:rPr lang="en-GB" sz="1400" dirty="0" err="1"/>
              <a:t>efektif</a:t>
            </a:r>
            <a:r>
              <a:rPr lang="en-GB" sz="1400" dirty="0"/>
              <a:t> </a:t>
            </a:r>
            <a:r>
              <a:rPr lang="en-GB" sz="1400" dirty="0" err="1"/>
              <a:t>dalam</a:t>
            </a:r>
            <a:r>
              <a:rPr lang="en-GB" sz="1400" dirty="0"/>
              <a:t> </a:t>
            </a:r>
            <a:r>
              <a:rPr lang="en-GB" sz="1400" dirty="0" err="1"/>
              <a:t>mempertahankan</a:t>
            </a:r>
            <a:r>
              <a:rPr lang="en-GB" sz="1400" dirty="0"/>
              <a:t> </a:t>
            </a:r>
            <a:r>
              <a:rPr lang="en-GB" sz="1400" dirty="0" err="1"/>
              <a:t>pelanggan</a:t>
            </a:r>
            <a:r>
              <a:rPr lang="en-GB" sz="1400" dirty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08025"/>
            <a:ext cx="1589851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490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en-GB" sz="3600" dirty="0" smtClean="0"/>
              <a:t>3. </a:t>
            </a:r>
            <a:r>
              <a:rPr lang="en-GB" sz="3600" dirty="0" err="1" smtClean="0"/>
              <a:t>Manfaat</a:t>
            </a:r>
            <a:r>
              <a:rPr lang="en-GB" sz="3600" dirty="0" smtClean="0"/>
              <a:t> </a:t>
            </a:r>
            <a:r>
              <a:rPr lang="en-GB" sz="3600" dirty="0" err="1" smtClean="0"/>
              <a:t>Digitalisasi</a:t>
            </a:r>
            <a:r>
              <a:rPr lang="en-GB" sz="3600" dirty="0" smtClean="0"/>
              <a:t> </a:t>
            </a:r>
            <a:r>
              <a:rPr lang="en-GB" sz="3600" dirty="0" err="1" smtClean="0"/>
              <a:t>bagi</a:t>
            </a:r>
            <a:r>
              <a:rPr lang="en-GB" sz="3600" dirty="0" smtClean="0"/>
              <a:t> </a:t>
            </a:r>
            <a:r>
              <a:rPr lang="en-GB" sz="3600" dirty="0" err="1" smtClean="0"/>
              <a:t>para</a:t>
            </a:r>
            <a:r>
              <a:rPr lang="en-GB" sz="3600" dirty="0" smtClean="0"/>
              <a:t> </a:t>
            </a:r>
            <a:r>
              <a:rPr lang="en-GB" sz="3600" dirty="0" err="1"/>
              <a:t>P</a:t>
            </a:r>
            <a:r>
              <a:rPr lang="en-GB" sz="3600" dirty="0" err="1" smtClean="0"/>
              <a:t>ebisnis</a:t>
            </a:r>
            <a:r>
              <a:rPr lang="en-GB" sz="3600" dirty="0" smtClean="0"/>
              <a:t>.</a:t>
            </a:r>
            <a:endParaRPr lang="en-GB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08025"/>
            <a:ext cx="1589851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35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523" y="1268760"/>
            <a:ext cx="8229600" cy="4752528"/>
          </a:xfrm>
        </p:spPr>
        <p:txBody>
          <a:bodyPr>
            <a:normAutofit fontScale="92500" lnSpcReduction="20000"/>
          </a:bodyPr>
          <a:lstStyle/>
          <a:p>
            <a:pPr marL="109728" indent="0" algn="just">
              <a:buNone/>
            </a:pPr>
            <a:r>
              <a:rPr lang="en-GB" sz="1400" dirty="0" err="1"/>
              <a:t>Tren</a:t>
            </a:r>
            <a:r>
              <a:rPr lang="en-GB" sz="1400" dirty="0"/>
              <a:t> </a:t>
            </a:r>
            <a:r>
              <a:rPr lang="en-GB" sz="1400" dirty="0" err="1"/>
              <a:t>digitalisasi</a:t>
            </a:r>
            <a:r>
              <a:rPr lang="en-GB" sz="1400" dirty="0"/>
              <a:t> </a:t>
            </a:r>
            <a:r>
              <a:rPr lang="en-GB" sz="1400" dirty="0" err="1"/>
              <a:t>dalam</a:t>
            </a:r>
            <a:r>
              <a:rPr lang="en-GB" sz="1400" dirty="0"/>
              <a:t> </a:t>
            </a:r>
            <a:r>
              <a:rPr lang="en-GB" sz="1400" dirty="0" err="1"/>
              <a:t>bisnis</a:t>
            </a:r>
            <a:r>
              <a:rPr lang="en-GB" sz="1400" dirty="0"/>
              <a:t> </a:t>
            </a:r>
            <a:r>
              <a:rPr lang="en-GB" sz="1400" dirty="0" err="1"/>
              <a:t>terus</a:t>
            </a:r>
            <a:r>
              <a:rPr lang="en-GB" sz="1400" dirty="0"/>
              <a:t> </a:t>
            </a:r>
            <a:r>
              <a:rPr lang="en-GB" sz="1400" dirty="0" err="1"/>
              <a:t>mengalami</a:t>
            </a:r>
            <a:r>
              <a:rPr lang="en-GB" sz="1400" dirty="0"/>
              <a:t> </a:t>
            </a:r>
            <a:r>
              <a:rPr lang="en-GB" sz="1400" dirty="0" err="1"/>
              <a:t>perkembangan</a:t>
            </a:r>
            <a:r>
              <a:rPr lang="en-GB" sz="1400" dirty="0"/>
              <a:t>, </a:t>
            </a:r>
            <a:r>
              <a:rPr lang="en-GB" sz="1400" dirty="0" err="1"/>
              <a:t>apalagi</a:t>
            </a:r>
            <a:r>
              <a:rPr lang="en-GB" sz="1400" dirty="0"/>
              <a:t> </a:t>
            </a:r>
            <a:r>
              <a:rPr lang="en-GB" sz="1400" dirty="0" err="1"/>
              <a:t>setelah</a:t>
            </a:r>
            <a:r>
              <a:rPr lang="en-GB" sz="1400" dirty="0"/>
              <a:t> </a:t>
            </a:r>
            <a:r>
              <a:rPr lang="en-GB" sz="1400" dirty="0" err="1"/>
              <a:t>adanya</a:t>
            </a:r>
            <a:endParaRPr lang="en-GB" sz="1400" dirty="0"/>
          </a:p>
          <a:p>
            <a:pPr marL="109728" indent="0" algn="just">
              <a:buNone/>
            </a:pPr>
            <a:r>
              <a:rPr lang="en-GB" sz="1400" dirty="0" err="1"/>
              <a:t>pandemi</a:t>
            </a:r>
            <a:r>
              <a:rPr lang="en-GB" sz="1400" dirty="0"/>
              <a:t> Covid-19. </a:t>
            </a:r>
            <a:r>
              <a:rPr lang="en-GB" sz="1400" dirty="0" err="1"/>
              <a:t>Banyak</a:t>
            </a:r>
            <a:r>
              <a:rPr lang="en-GB" sz="1400" dirty="0"/>
              <a:t> </a:t>
            </a:r>
            <a:r>
              <a:rPr lang="en-GB" sz="1400" dirty="0" err="1"/>
              <a:t>pelaku</a:t>
            </a:r>
            <a:r>
              <a:rPr lang="en-GB" sz="1400" dirty="0"/>
              <a:t> </a:t>
            </a:r>
            <a:r>
              <a:rPr lang="en-GB" sz="1400" dirty="0" err="1"/>
              <a:t>bisnis</a:t>
            </a:r>
            <a:r>
              <a:rPr lang="en-GB" sz="1400" dirty="0"/>
              <a:t>, </a:t>
            </a:r>
            <a:r>
              <a:rPr lang="en-GB" sz="1400" dirty="0" err="1"/>
              <a:t>baik</a:t>
            </a:r>
            <a:r>
              <a:rPr lang="en-GB" sz="1400" dirty="0"/>
              <a:t> UMKM </a:t>
            </a:r>
            <a:r>
              <a:rPr lang="en-GB" sz="1400" dirty="0" err="1"/>
              <a:t>maupun</a:t>
            </a:r>
            <a:r>
              <a:rPr lang="en-GB" sz="1400" dirty="0"/>
              <a:t> </a:t>
            </a:r>
            <a:r>
              <a:rPr lang="en-GB" sz="1400" dirty="0" err="1"/>
              <a:t>perusahaan</a:t>
            </a:r>
            <a:r>
              <a:rPr lang="en-GB" sz="1400" dirty="0"/>
              <a:t> </a:t>
            </a:r>
            <a:r>
              <a:rPr lang="en-GB" sz="1400" dirty="0" err="1"/>
              <a:t>besar</a:t>
            </a:r>
            <a:r>
              <a:rPr lang="en-GB" sz="1400" dirty="0"/>
              <a:t>, </a:t>
            </a:r>
            <a:r>
              <a:rPr lang="en-GB" sz="1400" dirty="0" err="1"/>
              <a:t>mulai</a:t>
            </a:r>
            <a:endParaRPr lang="en-GB" sz="1400" dirty="0"/>
          </a:p>
          <a:p>
            <a:pPr marL="109728" indent="0" algn="just">
              <a:buNone/>
            </a:pPr>
            <a:r>
              <a:rPr lang="en-GB" sz="1400" dirty="0" err="1"/>
              <a:t>melakukan</a:t>
            </a:r>
            <a:r>
              <a:rPr lang="en-GB" sz="1400" dirty="0"/>
              <a:t> </a:t>
            </a:r>
            <a:r>
              <a:rPr lang="en-GB" sz="1400" dirty="0" err="1"/>
              <a:t>transformasi</a:t>
            </a:r>
            <a:r>
              <a:rPr lang="en-GB" sz="1400" dirty="0"/>
              <a:t> digital </a:t>
            </a:r>
            <a:r>
              <a:rPr lang="en-GB" sz="1400" dirty="0" err="1"/>
              <a:t>usahanya</a:t>
            </a:r>
            <a:r>
              <a:rPr lang="en-GB" sz="1400" dirty="0"/>
              <a:t> </a:t>
            </a:r>
            <a:r>
              <a:rPr lang="en-GB" sz="1400" dirty="0" err="1"/>
              <a:t>masing-masing</a:t>
            </a:r>
            <a:r>
              <a:rPr lang="en-GB" sz="1400" dirty="0"/>
              <a:t> </a:t>
            </a:r>
            <a:r>
              <a:rPr lang="en-GB" sz="1400" dirty="0" err="1"/>
              <a:t>guna</a:t>
            </a:r>
            <a:r>
              <a:rPr lang="en-GB" sz="1400" dirty="0"/>
              <a:t> </a:t>
            </a:r>
            <a:r>
              <a:rPr lang="en-GB" sz="1400" dirty="0" err="1"/>
              <a:t>tetap</a:t>
            </a:r>
            <a:r>
              <a:rPr lang="en-GB" sz="1400" dirty="0"/>
              <a:t> </a:t>
            </a:r>
            <a:r>
              <a:rPr lang="en-GB" sz="1400" dirty="0" err="1"/>
              <a:t>mempertahankan</a:t>
            </a:r>
            <a:endParaRPr lang="en-GB" sz="1400" dirty="0"/>
          </a:p>
          <a:p>
            <a:pPr marL="109728" indent="0" algn="just">
              <a:buNone/>
            </a:pPr>
            <a:r>
              <a:rPr lang="en-GB" sz="1400" dirty="0" err="1"/>
              <a:t>sekaligus</a:t>
            </a:r>
            <a:r>
              <a:rPr lang="en-GB" sz="1400" dirty="0"/>
              <a:t> </a:t>
            </a:r>
            <a:r>
              <a:rPr lang="en-GB" sz="1400" dirty="0" err="1"/>
              <a:t>meningkatkan</a:t>
            </a:r>
            <a:r>
              <a:rPr lang="en-GB" sz="1400" dirty="0"/>
              <a:t> </a:t>
            </a:r>
            <a:r>
              <a:rPr lang="en-GB" sz="1400" dirty="0" err="1"/>
              <a:t>pelayanan</a:t>
            </a:r>
            <a:r>
              <a:rPr lang="en-GB" sz="1400" dirty="0"/>
              <a:t> </a:t>
            </a:r>
            <a:r>
              <a:rPr lang="en-GB" sz="1400" dirty="0" err="1"/>
              <a:t>pada</a:t>
            </a:r>
            <a:r>
              <a:rPr lang="en-GB" sz="1400" dirty="0"/>
              <a:t> </a:t>
            </a:r>
            <a:r>
              <a:rPr lang="en-GB" sz="1400" dirty="0" err="1"/>
              <a:t>konsumen</a:t>
            </a:r>
            <a:r>
              <a:rPr lang="en-GB" sz="1400" dirty="0"/>
              <a:t>. Hal </a:t>
            </a:r>
            <a:r>
              <a:rPr lang="en-GB" sz="1400" dirty="0" err="1"/>
              <a:t>itu</a:t>
            </a:r>
            <a:r>
              <a:rPr lang="en-GB" sz="1400" dirty="0"/>
              <a:t> </a:t>
            </a:r>
            <a:r>
              <a:rPr lang="en-GB" sz="1400" dirty="0" err="1"/>
              <a:t>tak</a:t>
            </a:r>
            <a:r>
              <a:rPr lang="en-GB" sz="1400" dirty="0"/>
              <a:t> </a:t>
            </a:r>
            <a:r>
              <a:rPr lang="en-GB" sz="1400" dirty="0" err="1"/>
              <a:t>bisa</a:t>
            </a:r>
            <a:r>
              <a:rPr lang="en-GB" sz="1400" dirty="0"/>
              <a:t> </a:t>
            </a:r>
            <a:r>
              <a:rPr lang="en-GB" sz="1400" dirty="0" err="1"/>
              <a:t>lepas</a:t>
            </a:r>
            <a:r>
              <a:rPr lang="en-GB" sz="1400" dirty="0"/>
              <a:t> </a:t>
            </a:r>
            <a:r>
              <a:rPr lang="en-GB" sz="1400" dirty="0" err="1"/>
              <a:t>dari</a:t>
            </a:r>
            <a:r>
              <a:rPr lang="en-GB" sz="1400" dirty="0"/>
              <a:t> </a:t>
            </a:r>
            <a:r>
              <a:rPr lang="en-GB" sz="1400" dirty="0" err="1"/>
              <a:t>berbagai</a:t>
            </a:r>
            <a:endParaRPr lang="en-GB" sz="1400" dirty="0"/>
          </a:p>
          <a:p>
            <a:pPr marL="109728" indent="0" algn="just">
              <a:buNone/>
            </a:pPr>
            <a:r>
              <a:rPr lang="en-GB" sz="1400" dirty="0" err="1"/>
              <a:t>manfaat</a:t>
            </a:r>
            <a:r>
              <a:rPr lang="en-GB" sz="1400" dirty="0"/>
              <a:t> yang </a:t>
            </a:r>
            <a:r>
              <a:rPr lang="en-GB" sz="1400" dirty="0" err="1"/>
              <a:t>bisa</a:t>
            </a:r>
            <a:r>
              <a:rPr lang="en-GB" sz="1400" dirty="0"/>
              <a:t> </a:t>
            </a:r>
            <a:r>
              <a:rPr lang="en-GB" sz="1400" dirty="0" err="1"/>
              <a:t>didapatkan</a:t>
            </a:r>
            <a:r>
              <a:rPr lang="en-GB" sz="1400" dirty="0"/>
              <a:t> </a:t>
            </a:r>
            <a:r>
              <a:rPr lang="en-GB" sz="1400" dirty="0" err="1"/>
              <a:t>dari</a:t>
            </a:r>
            <a:r>
              <a:rPr lang="en-GB" sz="1400" dirty="0"/>
              <a:t> </a:t>
            </a:r>
            <a:r>
              <a:rPr lang="en-GB" sz="1400" dirty="0" err="1"/>
              <a:t>adanya</a:t>
            </a:r>
            <a:r>
              <a:rPr lang="en-GB" sz="1400" dirty="0"/>
              <a:t> </a:t>
            </a:r>
            <a:r>
              <a:rPr lang="en-GB" sz="1400" dirty="0" err="1"/>
              <a:t>digitalisasi</a:t>
            </a:r>
            <a:r>
              <a:rPr lang="en-GB" sz="1400" dirty="0"/>
              <a:t> </a:t>
            </a:r>
            <a:r>
              <a:rPr lang="en-GB" sz="1400" dirty="0" err="1"/>
              <a:t>bisnis</a:t>
            </a:r>
            <a:r>
              <a:rPr lang="en-GB" sz="1400" dirty="0" smtClean="0"/>
              <a:t>.</a:t>
            </a:r>
          </a:p>
          <a:p>
            <a:pPr marL="109728" indent="0" algn="just">
              <a:buNone/>
            </a:pPr>
            <a:endParaRPr lang="en-GB" sz="1400" dirty="0" smtClean="0"/>
          </a:p>
          <a:p>
            <a:pPr marL="109728" indent="0" algn="just">
              <a:buNone/>
            </a:pPr>
            <a:r>
              <a:rPr lang="en-GB" sz="1400" dirty="0" err="1"/>
              <a:t>Pertama</a:t>
            </a:r>
            <a:r>
              <a:rPr lang="en-GB" sz="1400" dirty="0"/>
              <a:t>, proses </a:t>
            </a:r>
            <a:r>
              <a:rPr lang="en-GB" sz="1400" dirty="0" err="1"/>
              <a:t>transaksi</a:t>
            </a:r>
            <a:r>
              <a:rPr lang="en-GB" sz="1400" dirty="0"/>
              <a:t> </a:t>
            </a:r>
            <a:r>
              <a:rPr lang="en-GB" sz="1400" dirty="0" err="1"/>
              <a:t>menjadi</a:t>
            </a:r>
            <a:r>
              <a:rPr lang="en-GB" sz="1400" dirty="0"/>
              <a:t> </a:t>
            </a:r>
            <a:r>
              <a:rPr lang="en-GB" sz="1400" dirty="0" err="1"/>
              <a:t>lebih</a:t>
            </a:r>
            <a:r>
              <a:rPr lang="en-GB" sz="1400" dirty="0"/>
              <a:t> </a:t>
            </a:r>
            <a:r>
              <a:rPr lang="en-GB" sz="1400" dirty="0" err="1"/>
              <a:t>mudah</a:t>
            </a:r>
            <a:r>
              <a:rPr lang="en-GB" sz="1400" dirty="0"/>
              <a:t> </a:t>
            </a:r>
            <a:r>
              <a:rPr lang="en-GB" sz="1400" dirty="0" err="1"/>
              <a:t>dan</a:t>
            </a:r>
            <a:r>
              <a:rPr lang="en-GB" sz="1400" dirty="0"/>
              <a:t> </a:t>
            </a:r>
            <a:r>
              <a:rPr lang="en-GB" sz="1400" dirty="0" err="1"/>
              <a:t>efisien</a:t>
            </a:r>
            <a:r>
              <a:rPr lang="en-GB" sz="1400" dirty="0"/>
              <a:t>. </a:t>
            </a:r>
            <a:r>
              <a:rPr lang="en-GB" sz="1400" dirty="0" err="1"/>
              <a:t>Kemudahan</a:t>
            </a:r>
            <a:r>
              <a:rPr lang="en-GB" sz="1400" dirty="0"/>
              <a:t> </a:t>
            </a:r>
            <a:r>
              <a:rPr lang="en-GB" sz="1400" dirty="0" err="1"/>
              <a:t>transaksi</a:t>
            </a:r>
            <a:r>
              <a:rPr lang="en-GB" sz="1400" dirty="0"/>
              <a:t> </a:t>
            </a:r>
            <a:r>
              <a:rPr lang="en-GB" sz="1400" dirty="0" err="1"/>
              <a:t>menjadi</a:t>
            </a:r>
            <a:endParaRPr lang="en-GB" sz="1400" dirty="0"/>
          </a:p>
          <a:p>
            <a:pPr marL="109728" indent="0" algn="just">
              <a:buNone/>
            </a:pPr>
            <a:r>
              <a:rPr lang="en-GB" sz="1400" dirty="0" err="1"/>
              <a:t>salah</a:t>
            </a:r>
            <a:r>
              <a:rPr lang="en-GB" sz="1400" dirty="0"/>
              <a:t> </a:t>
            </a:r>
            <a:r>
              <a:rPr lang="en-GB" sz="1400" dirty="0" err="1"/>
              <a:t>satu</a:t>
            </a:r>
            <a:r>
              <a:rPr lang="en-GB" sz="1400" dirty="0"/>
              <a:t> </a:t>
            </a:r>
            <a:r>
              <a:rPr lang="en-GB" sz="1400" dirty="0" err="1"/>
              <a:t>poin</a:t>
            </a:r>
            <a:r>
              <a:rPr lang="en-GB" sz="1400" dirty="0"/>
              <a:t> </a:t>
            </a:r>
            <a:r>
              <a:rPr lang="en-GB" sz="1400" dirty="0" err="1"/>
              <a:t>penjualan</a:t>
            </a:r>
            <a:r>
              <a:rPr lang="en-GB" sz="1400" dirty="0"/>
              <a:t> </a:t>
            </a:r>
            <a:r>
              <a:rPr lang="en-GB" sz="1400" dirty="0" err="1"/>
              <a:t>daripada</a:t>
            </a:r>
            <a:r>
              <a:rPr lang="en-GB" sz="1400" dirty="0"/>
              <a:t> </a:t>
            </a:r>
            <a:r>
              <a:rPr lang="en-GB" sz="1400" dirty="0" err="1"/>
              <a:t>digitalisasi</a:t>
            </a:r>
            <a:r>
              <a:rPr lang="en-GB" sz="1400" dirty="0"/>
              <a:t> </a:t>
            </a:r>
            <a:r>
              <a:rPr lang="en-GB" sz="1400" dirty="0" err="1"/>
              <a:t>bisnis</a:t>
            </a:r>
            <a:r>
              <a:rPr lang="en-GB" sz="1400" dirty="0"/>
              <a:t>. </a:t>
            </a:r>
            <a:r>
              <a:rPr lang="en-GB" sz="1400" dirty="0" err="1"/>
              <a:t>Digitalisasi</a:t>
            </a:r>
            <a:r>
              <a:rPr lang="en-GB" sz="1400" dirty="0"/>
              <a:t> </a:t>
            </a:r>
            <a:r>
              <a:rPr lang="en-GB" sz="1400" dirty="0" err="1"/>
              <a:t>memungkinkan</a:t>
            </a:r>
            <a:r>
              <a:rPr lang="en-GB" sz="1400" dirty="0"/>
              <a:t> </a:t>
            </a:r>
            <a:r>
              <a:rPr lang="en-GB" sz="1400" dirty="0" err="1"/>
              <a:t>pebisnis</a:t>
            </a:r>
            <a:endParaRPr lang="en-GB" sz="1400" dirty="0"/>
          </a:p>
          <a:p>
            <a:pPr marL="109728" indent="0" algn="just">
              <a:buNone/>
            </a:pPr>
            <a:r>
              <a:rPr lang="en-GB" sz="1400" dirty="0" err="1"/>
              <a:t>untuk</a:t>
            </a:r>
            <a:r>
              <a:rPr lang="en-GB" sz="1400" dirty="0"/>
              <a:t> </a:t>
            </a:r>
            <a:r>
              <a:rPr lang="en-GB" sz="1400" dirty="0" err="1"/>
              <a:t>menyelesaikan</a:t>
            </a:r>
            <a:r>
              <a:rPr lang="en-GB" sz="1400" dirty="0"/>
              <a:t> </a:t>
            </a:r>
            <a:r>
              <a:rPr lang="en-GB" sz="1400" dirty="0" err="1"/>
              <a:t>transaksi</a:t>
            </a:r>
            <a:r>
              <a:rPr lang="en-GB" sz="1400" dirty="0"/>
              <a:t> </a:t>
            </a:r>
            <a:r>
              <a:rPr lang="en-GB" sz="1400" dirty="0" err="1"/>
              <a:t>dengan</a:t>
            </a:r>
            <a:r>
              <a:rPr lang="en-GB" sz="1400" dirty="0"/>
              <a:t> </a:t>
            </a:r>
            <a:r>
              <a:rPr lang="en-GB" sz="1400" dirty="0" err="1"/>
              <a:t>konsumen</a:t>
            </a:r>
            <a:r>
              <a:rPr lang="en-GB" sz="1400" dirty="0"/>
              <a:t> </a:t>
            </a:r>
            <a:r>
              <a:rPr lang="en-GB" sz="1400" dirty="0" err="1"/>
              <a:t>tanpa</a:t>
            </a:r>
            <a:r>
              <a:rPr lang="en-GB" sz="1400" dirty="0"/>
              <a:t> </a:t>
            </a:r>
            <a:r>
              <a:rPr lang="en-GB" sz="1400" dirty="0" err="1"/>
              <a:t>harus</a:t>
            </a:r>
            <a:r>
              <a:rPr lang="en-GB" sz="1400" dirty="0"/>
              <a:t> </a:t>
            </a:r>
            <a:r>
              <a:rPr lang="en-GB" sz="1400" dirty="0" err="1"/>
              <a:t>berhadapan</a:t>
            </a:r>
            <a:r>
              <a:rPr lang="en-GB" sz="1400" dirty="0"/>
              <a:t> </a:t>
            </a:r>
            <a:r>
              <a:rPr lang="en-GB" sz="1400" dirty="0" err="1"/>
              <a:t>secara</a:t>
            </a:r>
            <a:r>
              <a:rPr lang="en-GB" sz="1400" dirty="0"/>
              <a:t> </a:t>
            </a:r>
            <a:r>
              <a:rPr lang="en-GB" sz="1400" dirty="0" err="1" smtClean="0"/>
              <a:t>langsung</a:t>
            </a:r>
            <a:r>
              <a:rPr lang="en-GB" sz="1400" dirty="0" smtClean="0"/>
              <a:t>. </a:t>
            </a:r>
            <a:r>
              <a:rPr lang="en-GB" sz="1400" dirty="0" err="1" smtClean="0"/>
              <a:t>Lebih</a:t>
            </a:r>
            <a:r>
              <a:rPr lang="en-GB" sz="1400" dirty="0" smtClean="0"/>
              <a:t> </a:t>
            </a:r>
            <a:r>
              <a:rPr lang="en-GB" sz="1400" dirty="0" err="1"/>
              <a:t>lanjut</a:t>
            </a:r>
            <a:r>
              <a:rPr lang="en-GB" sz="1400" dirty="0"/>
              <a:t>, </a:t>
            </a:r>
            <a:r>
              <a:rPr lang="en-GB" sz="1400" dirty="0" err="1"/>
              <a:t>transaksi</a:t>
            </a:r>
            <a:r>
              <a:rPr lang="en-GB" sz="1400" dirty="0"/>
              <a:t> </a:t>
            </a:r>
            <a:r>
              <a:rPr lang="en-GB" sz="1400" dirty="0" err="1"/>
              <a:t>secara</a:t>
            </a:r>
            <a:r>
              <a:rPr lang="en-GB" sz="1400" dirty="0"/>
              <a:t> digital </a:t>
            </a:r>
            <a:r>
              <a:rPr lang="en-GB" sz="1400" dirty="0" err="1"/>
              <a:t>dapat</a:t>
            </a:r>
            <a:r>
              <a:rPr lang="en-GB" sz="1400" dirty="0"/>
              <a:t> </a:t>
            </a:r>
            <a:r>
              <a:rPr lang="en-GB" sz="1400" dirty="0" err="1"/>
              <a:t>membuat</a:t>
            </a:r>
            <a:r>
              <a:rPr lang="en-GB" sz="1400" dirty="0"/>
              <a:t> </a:t>
            </a:r>
            <a:r>
              <a:rPr lang="en-GB" sz="1400" dirty="0" err="1"/>
              <a:t>setiap</a:t>
            </a:r>
            <a:r>
              <a:rPr lang="en-GB" sz="1400" dirty="0"/>
              <a:t> </a:t>
            </a:r>
            <a:r>
              <a:rPr lang="en-GB" sz="1400" dirty="0" err="1"/>
              <a:t>pelayanan</a:t>
            </a:r>
            <a:r>
              <a:rPr lang="en-GB" sz="1400" dirty="0"/>
              <a:t> </a:t>
            </a:r>
            <a:r>
              <a:rPr lang="en-GB" sz="1400" dirty="0" err="1"/>
              <a:t>dalam</a:t>
            </a:r>
            <a:r>
              <a:rPr lang="en-GB" sz="1400" dirty="0"/>
              <a:t> </a:t>
            </a:r>
            <a:r>
              <a:rPr lang="en-GB" sz="1400" dirty="0" err="1"/>
              <a:t>bisnis</a:t>
            </a:r>
            <a:r>
              <a:rPr lang="en-GB" sz="1400" dirty="0"/>
              <a:t> </a:t>
            </a:r>
            <a:r>
              <a:rPr lang="en-GB" sz="1400" dirty="0" err="1" smtClean="0"/>
              <a:t>menjadi</a:t>
            </a:r>
            <a:r>
              <a:rPr lang="en-GB" sz="1400" dirty="0" smtClean="0"/>
              <a:t> </a:t>
            </a:r>
            <a:r>
              <a:rPr lang="en-GB" sz="1400" dirty="0" err="1" smtClean="0"/>
              <a:t>lebih</a:t>
            </a:r>
            <a:r>
              <a:rPr lang="en-GB" sz="1400" dirty="0" smtClean="0"/>
              <a:t> </a:t>
            </a:r>
            <a:r>
              <a:rPr lang="en-GB" sz="1400" dirty="0" err="1"/>
              <a:t>cepat</a:t>
            </a:r>
            <a:r>
              <a:rPr lang="en-GB" sz="1400" dirty="0"/>
              <a:t> </a:t>
            </a:r>
            <a:r>
              <a:rPr lang="en-GB" sz="1400" dirty="0" err="1"/>
              <a:t>karena</a:t>
            </a:r>
            <a:r>
              <a:rPr lang="en-GB" sz="1400" dirty="0"/>
              <a:t> </a:t>
            </a:r>
            <a:r>
              <a:rPr lang="en-GB" sz="1400" dirty="0" err="1"/>
              <a:t>setiap</a:t>
            </a:r>
            <a:r>
              <a:rPr lang="en-GB" sz="1400" dirty="0"/>
              <a:t> </a:t>
            </a:r>
            <a:r>
              <a:rPr lang="en-GB" sz="1400" dirty="0" err="1"/>
              <a:t>transaksi</a:t>
            </a:r>
            <a:r>
              <a:rPr lang="en-GB" sz="1400" dirty="0"/>
              <a:t> </a:t>
            </a:r>
            <a:r>
              <a:rPr lang="en-GB" sz="1400" dirty="0" err="1"/>
              <a:t>akan</a:t>
            </a:r>
            <a:r>
              <a:rPr lang="en-GB" sz="1400" dirty="0"/>
              <a:t> </a:t>
            </a:r>
            <a:r>
              <a:rPr lang="en-GB" sz="1400" dirty="0" err="1"/>
              <a:t>lebih</a:t>
            </a:r>
            <a:r>
              <a:rPr lang="en-GB" sz="1400" dirty="0"/>
              <a:t> </a:t>
            </a:r>
            <a:r>
              <a:rPr lang="en-GB" sz="1400" dirty="0" err="1"/>
              <a:t>cepat</a:t>
            </a:r>
            <a:r>
              <a:rPr lang="en-GB" sz="1400" dirty="0"/>
              <a:t> </a:t>
            </a:r>
            <a:r>
              <a:rPr lang="en-GB" sz="1400" dirty="0" err="1"/>
              <a:t>terproses</a:t>
            </a:r>
            <a:r>
              <a:rPr lang="en-GB" sz="1400" dirty="0" smtClean="0"/>
              <a:t>.</a:t>
            </a:r>
          </a:p>
          <a:p>
            <a:pPr marL="109728" indent="0" algn="just">
              <a:buNone/>
            </a:pPr>
            <a:endParaRPr lang="en-GB" sz="1400" dirty="0" smtClean="0"/>
          </a:p>
          <a:p>
            <a:pPr marL="109728" indent="0" algn="just">
              <a:buNone/>
            </a:pPr>
            <a:r>
              <a:rPr lang="en-GB" sz="1400" dirty="0" err="1"/>
              <a:t>Kedua</a:t>
            </a:r>
            <a:r>
              <a:rPr lang="en-GB" sz="1400" dirty="0"/>
              <a:t>, </a:t>
            </a:r>
            <a:r>
              <a:rPr lang="en-GB" sz="1400" dirty="0" err="1"/>
              <a:t>pasar</a:t>
            </a:r>
            <a:r>
              <a:rPr lang="en-GB" sz="1400" dirty="0"/>
              <a:t> </a:t>
            </a:r>
            <a:r>
              <a:rPr lang="en-GB" sz="1400" dirty="0" err="1"/>
              <a:t>lebih</a:t>
            </a:r>
            <a:r>
              <a:rPr lang="en-GB" sz="1400" dirty="0"/>
              <a:t> </a:t>
            </a:r>
            <a:r>
              <a:rPr lang="en-GB" sz="1400" dirty="0" err="1"/>
              <a:t>luas</a:t>
            </a:r>
            <a:r>
              <a:rPr lang="en-GB" sz="1400" dirty="0"/>
              <a:t>. </a:t>
            </a:r>
            <a:r>
              <a:rPr lang="en-GB" sz="1400" dirty="0" err="1"/>
              <a:t>Digitalisasi</a:t>
            </a:r>
            <a:r>
              <a:rPr lang="en-GB" sz="1400" dirty="0"/>
              <a:t> </a:t>
            </a:r>
            <a:r>
              <a:rPr lang="en-GB" sz="1400" dirty="0" err="1"/>
              <a:t>merupakan</a:t>
            </a:r>
            <a:r>
              <a:rPr lang="en-GB" sz="1400" dirty="0"/>
              <a:t> </a:t>
            </a:r>
            <a:r>
              <a:rPr lang="en-GB" sz="1400" dirty="0" err="1"/>
              <a:t>jalan</a:t>
            </a:r>
            <a:r>
              <a:rPr lang="en-GB" sz="1400" dirty="0"/>
              <a:t> </a:t>
            </a:r>
            <a:r>
              <a:rPr lang="en-GB" sz="1400" dirty="0" err="1"/>
              <a:t>untuk</a:t>
            </a:r>
            <a:r>
              <a:rPr lang="en-GB" sz="1400" dirty="0"/>
              <a:t> </a:t>
            </a:r>
            <a:r>
              <a:rPr lang="en-GB" sz="1400" dirty="0" err="1"/>
              <a:t>meraih</a:t>
            </a:r>
            <a:r>
              <a:rPr lang="en-GB" sz="1400" dirty="0"/>
              <a:t> </a:t>
            </a:r>
            <a:r>
              <a:rPr lang="en-GB" sz="1400" dirty="0" err="1"/>
              <a:t>kesuksesan</a:t>
            </a:r>
            <a:r>
              <a:rPr lang="en-GB" sz="1400" dirty="0"/>
              <a:t> </a:t>
            </a:r>
            <a:r>
              <a:rPr lang="en-GB" sz="1400" dirty="0" err="1"/>
              <a:t>bisnis</a:t>
            </a:r>
            <a:r>
              <a:rPr lang="en-GB" sz="1400" dirty="0"/>
              <a:t> yang</a:t>
            </a:r>
          </a:p>
          <a:p>
            <a:pPr marL="109728" indent="0" algn="just">
              <a:buNone/>
            </a:pPr>
            <a:r>
              <a:rPr lang="en-GB" sz="1400" dirty="0" err="1"/>
              <a:t>lebih</a:t>
            </a:r>
            <a:r>
              <a:rPr lang="en-GB" sz="1400" dirty="0"/>
              <a:t> </a:t>
            </a:r>
            <a:r>
              <a:rPr lang="en-GB" sz="1400" dirty="0" err="1"/>
              <a:t>besar</a:t>
            </a:r>
            <a:r>
              <a:rPr lang="en-GB" sz="1400" dirty="0"/>
              <a:t>. Hal </a:t>
            </a:r>
            <a:r>
              <a:rPr lang="en-GB" sz="1400" dirty="0" err="1"/>
              <a:t>ini</a:t>
            </a:r>
            <a:r>
              <a:rPr lang="en-GB" sz="1400" dirty="0"/>
              <a:t> </a:t>
            </a:r>
            <a:r>
              <a:rPr lang="en-GB" sz="1400" dirty="0" err="1"/>
              <a:t>tak</a:t>
            </a:r>
            <a:r>
              <a:rPr lang="en-GB" sz="1400" dirty="0"/>
              <a:t> </a:t>
            </a:r>
            <a:r>
              <a:rPr lang="en-GB" sz="1400" dirty="0" err="1"/>
              <a:t>lepas</a:t>
            </a:r>
            <a:r>
              <a:rPr lang="en-GB" sz="1400" dirty="0"/>
              <a:t> </a:t>
            </a:r>
            <a:r>
              <a:rPr lang="en-GB" sz="1400" dirty="0" err="1"/>
              <a:t>dari</a:t>
            </a:r>
            <a:r>
              <a:rPr lang="en-GB" sz="1400" dirty="0"/>
              <a:t> </a:t>
            </a:r>
            <a:r>
              <a:rPr lang="en-GB" sz="1400" dirty="0" err="1"/>
              <a:t>adanya</a:t>
            </a:r>
            <a:r>
              <a:rPr lang="en-GB" sz="1400" dirty="0"/>
              <a:t> </a:t>
            </a:r>
            <a:r>
              <a:rPr lang="en-GB" sz="1400" dirty="0" err="1"/>
              <a:t>kesempatan</a:t>
            </a:r>
            <a:r>
              <a:rPr lang="en-GB" sz="1400" dirty="0"/>
              <a:t> </a:t>
            </a:r>
            <a:r>
              <a:rPr lang="en-GB" sz="1400" dirty="0" err="1"/>
              <a:t>bagi</a:t>
            </a:r>
            <a:r>
              <a:rPr lang="en-GB" sz="1400" dirty="0"/>
              <a:t> </a:t>
            </a:r>
            <a:r>
              <a:rPr lang="en-GB" sz="1400" dirty="0" err="1"/>
              <a:t>para</a:t>
            </a:r>
            <a:r>
              <a:rPr lang="en-GB" sz="1400" dirty="0"/>
              <a:t> </a:t>
            </a:r>
            <a:r>
              <a:rPr lang="en-GB" sz="1400" dirty="0" err="1"/>
              <a:t>pebisnis</a:t>
            </a:r>
            <a:r>
              <a:rPr lang="en-GB" sz="1400" dirty="0"/>
              <a:t> </a:t>
            </a:r>
            <a:r>
              <a:rPr lang="en-GB" sz="1400" dirty="0" err="1"/>
              <a:t>untuk</a:t>
            </a:r>
            <a:r>
              <a:rPr lang="en-GB" sz="1400" dirty="0"/>
              <a:t> </a:t>
            </a:r>
            <a:r>
              <a:rPr lang="en-GB" sz="1400" dirty="0" err="1"/>
              <a:t>menjangkau</a:t>
            </a:r>
            <a:endParaRPr lang="en-GB" sz="1400" dirty="0"/>
          </a:p>
          <a:p>
            <a:pPr marL="109728" indent="0" algn="just">
              <a:buNone/>
            </a:pPr>
            <a:r>
              <a:rPr lang="en-GB" sz="1400" dirty="0" err="1"/>
              <a:t>pasar</a:t>
            </a:r>
            <a:r>
              <a:rPr lang="en-GB" sz="1400" dirty="0"/>
              <a:t> </a:t>
            </a:r>
            <a:r>
              <a:rPr lang="en-GB" sz="1400" dirty="0" err="1"/>
              <a:t>lebih</a:t>
            </a:r>
            <a:r>
              <a:rPr lang="en-GB" sz="1400" dirty="0"/>
              <a:t> </a:t>
            </a:r>
            <a:r>
              <a:rPr lang="en-GB" sz="1400" dirty="0" err="1"/>
              <a:t>luas</a:t>
            </a:r>
            <a:r>
              <a:rPr lang="en-GB" sz="1400" dirty="0"/>
              <a:t>. </a:t>
            </a:r>
            <a:r>
              <a:rPr lang="en-GB" sz="1400" dirty="0" err="1"/>
              <a:t>Interaksi</a:t>
            </a:r>
            <a:r>
              <a:rPr lang="en-GB" sz="1400" dirty="0"/>
              <a:t> yang </a:t>
            </a:r>
            <a:r>
              <a:rPr lang="en-GB" sz="1400" dirty="0" err="1"/>
              <a:t>terjalin</a:t>
            </a:r>
            <a:r>
              <a:rPr lang="en-GB" sz="1400" dirty="0"/>
              <a:t> di </a:t>
            </a:r>
            <a:r>
              <a:rPr lang="en-GB" sz="1400" dirty="0" err="1"/>
              <a:t>ruang</a:t>
            </a:r>
            <a:r>
              <a:rPr lang="en-GB" sz="1400" dirty="0"/>
              <a:t> daring, </a:t>
            </a:r>
            <a:r>
              <a:rPr lang="en-GB" sz="1400" dirty="0" err="1"/>
              <a:t>memberi</a:t>
            </a:r>
            <a:r>
              <a:rPr lang="en-GB" sz="1400" dirty="0"/>
              <a:t> </a:t>
            </a:r>
            <a:r>
              <a:rPr lang="en-GB" sz="1400" dirty="0" err="1"/>
              <a:t>kesempatan</a:t>
            </a:r>
            <a:r>
              <a:rPr lang="en-GB" sz="1400" dirty="0"/>
              <a:t> </a:t>
            </a:r>
            <a:r>
              <a:rPr lang="en-GB" sz="1400" dirty="0" err="1"/>
              <a:t>bagi</a:t>
            </a:r>
            <a:r>
              <a:rPr lang="en-GB" sz="1400" dirty="0"/>
              <a:t> </a:t>
            </a:r>
            <a:r>
              <a:rPr lang="en-GB" sz="1400" dirty="0" err="1"/>
              <a:t>para</a:t>
            </a:r>
            <a:endParaRPr lang="en-GB" sz="1400" dirty="0"/>
          </a:p>
          <a:p>
            <a:pPr marL="109728" indent="0" algn="just">
              <a:buNone/>
            </a:pPr>
            <a:r>
              <a:rPr lang="en-GB" sz="1400" dirty="0" err="1"/>
              <a:t>pebisnis</a:t>
            </a:r>
            <a:r>
              <a:rPr lang="en-GB" sz="1400" dirty="0"/>
              <a:t> </a:t>
            </a:r>
            <a:r>
              <a:rPr lang="en-GB" sz="1400" dirty="0" err="1"/>
              <a:t>untuk</a:t>
            </a:r>
            <a:r>
              <a:rPr lang="en-GB" sz="1400" dirty="0"/>
              <a:t> </a:t>
            </a:r>
            <a:r>
              <a:rPr lang="en-GB" sz="1400" dirty="0" err="1"/>
              <a:t>berinteraksi</a:t>
            </a:r>
            <a:r>
              <a:rPr lang="en-GB" sz="1400" dirty="0"/>
              <a:t> </a:t>
            </a:r>
            <a:r>
              <a:rPr lang="en-GB" sz="1400" dirty="0" err="1"/>
              <a:t>dengan</a:t>
            </a:r>
            <a:r>
              <a:rPr lang="en-GB" sz="1400" dirty="0"/>
              <a:t> </a:t>
            </a:r>
            <a:r>
              <a:rPr lang="en-GB" sz="1400" dirty="0" err="1"/>
              <a:t>konsumen</a:t>
            </a:r>
            <a:r>
              <a:rPr lang="en-GB" sz="1400" dirty="0"/>
              <a:t> </a:t>
            </a:r>
            <a:r>
              <a:rPr lang="en-GB" sz="1400" dirty="0" err="1"/>
              <a:t>dari</a:t>
            </a:r>
            <a:r>
              <a:rPr lang="en-GB" sz="1400" dirty="0"/>
              <a:t> </a:t>
            </a:r>
            <a:r>
              <a:rPr lang="en-GB" sz="1400" dirty="0" err="1"/>
              <a:t>berbagai</a:t>
            </a:r>
            <a:r>
              <a:rPr lang="en-GB" sz="1400" dirty="0"/>
              <a:t> </a:t>
            </a:r>
            <a:r>
              <a:rPr lang="en-GB" sz="1400" dirty="0" err="1"/>
              <a:t>tempat</a:t>
            </a:r>
            <a:r>
              <a:rPr lang="en-GB" sz="1400" dirty="0"/>
              <a:t>, </a:t>
            </a:r>
            <a:r>
              <a:rPr lang="en-GB" sz="1400" dirty="0" err="1"/>
              <a:t>bahkan</a:t>
            </a:r>
            <a:r>
              <a:rPr lang="en-GB" sz="1400" dirty="0"/>
              <a:t> yang </a:t>
            </a:r>
            <a:r>
              <a:rPr lang="en-GB" sz="1400" dirty="0" err="1"/>
              <a:t>berada</a:t>
            </a:r>
            <a:endParaRPr lang="en-GB" sz="1400" dirty="0"/>
          </a:p>
          <a:p>
            <a:pPr marL="109728" indent="0" algn="just">
              <a:buNone/>
            </a:pPr>
            <a:r>
              <a:rPr lang="en-GB" sz="1400" dirty="0" err="1"/>
              <a:t>ribuan</a:t>
            </a:r>
            <a:r>
              <a:rPr lang="en-GB" sz="1400" dirty="0"/>
              <a:t> </a:t>
            </a:r>
            <a:r>
              <a:rPr lang="en-GB" sz="1400" dirty="0" err="1"/>
              <a:t>kilometer</a:t>
            </a:r>
            <a:r>
              <a:rPr lang="en-GB" sz="1400" dirty="0"/>
              <a:t> </a:t>
            </a:r>
            <a:r>
              <a:rPr lang="en-GB" sz="1400" dirty="0" err="1"/>
              <a:t>jauhnya</a:t>
            </a:r>
            <a:r>
              <a:rPr lang="en-GB" sz="1400" dirty="0" smtClean="0"/>
              <a:t>.</a:t>
            </a:r>
          </a:p>
          <a:p>
            <a:pPr marL="109728" indent="0" algn="just">
              <a:buNone/>
            </a:pPr>
            <a:endParaRPr lang="en-GB" sz="1400" dirty="0" smtClean="0"/>
          </a:p>
          <a:p>
            <a:pPr marL="109728" indent="0" algn="just">
              <a:buNone/>
            </a:pPr>
            <a:r>
              <a:rPr lang="en-GB" sz="1400" dirty="0" err="1"/>
              <a:t>Ketiga</a:t>
            </a:r>
            <a:r>
              <a:rPr lang="en-GB" sz="1400" dirty="0"/>
              <a:t>, </a:t>
            </a:r>
            <a:r>
              <a:rPr lang="en-GB" sz="1400" dirty="0" err="1"/>
              <a:t>pekerjaan</a:t>
            </a:r>
            <a:r>
              <a:rPr lang="en-GB" sz="1400" dirty="0"/>
              <a:t> </a:t>
            </a:r>
            <a:r>
              <a:rPr lang="en-GB" sz="1400" dirty="0" err="1"/>
              <a:t>menjadi</a:t>
            </a:r>
            <a:r>
              <a:rPr lang="en-GB" sz="1400" dirty="0"/>
              <a:t> </a:t>
            </a:r>
            <a:r>
              <a:rPr lang="en-GB" sz="1400" dirty="0" err="1"/>
              <a:t>lebih</a:t>
            </a:r>
            <a:r>
              <a:rPr lang="en-GB" sz="1400" dirty="0"/>
              <a:t> </a:t>
            </a:r>
            <a:r>
              <a:rPr lang="en-GB" sz="1400" dirty="0" err="1"/>
              <a:t>sistematis</a:t>
            </a:r>
            <a:r>
              <a:rPr lang="en-GB" sz="1400" dirty="0"/>
              <a:t>. </a:t>
            </a:r>
            <a:r>
              <a:rPr lang="en-GB" sz="1400" dirty="0" err="1"/>
              <a:t>Implementasi</a:t>
            </a:r>
            <a:r>
              <a:rPr lang="en-GB" sz="1400" dirty="0"/>
              <a:t> </a:t>
            </a:r>
            <a:r>
              <a:rPr lang="en-GB" sz="1400" dirty="0" err="1"/>
              <a:t>dari</a:t>
            </a:r>
            <a:r>
              <a:rPr lang="en-GB" sz="1400" dirty="0"/>
              <a:t> </a:t>
            </a:r>
            <a:r>
              <a:rPr lang="en-GB" sz="1400" dirty="0" err="1"/>
              <a:t>digitalisasi</a:t>
            </a:r>
            <a:r>
              <a:rPr lang="en-GB" sz="1400" dirty="0"/>
              <a:t> </a:t>
            </a:r>
            <a:r>
              <a:rPr lang="en-GB" sz="1400" dirty="0" err="1"/>
              <a:t>memegang</a:t>
            </a:r>
            <a:r>
              <a:rPr lang="en-GB" sz="1400" dirty="0"/>
              <a:t> </a:t>
            </a:r>
            <a:r>
              <a:rPr lang="en-GB" sz="1400" dirty="0" err="1"/>
              <a:t>peranan</a:t>
            </a:r>
            <a:endParaRPr lang="en-GB" sz="1400" dirty="0"/>
          </a:p>
          <a:p>
            <a:pPr marL="109728" indent="0" algn="just">
              <a:buNone/>
            </a:pPr>
            <a:r>
              <a:rPr lang="en-GB" sz="1400" dirty="0"/>
              <a:t>yang </a:t>
            </a:r>
            <a:r>
              <a:rPr lang="en-GB" sz="1400" dirty="0" err="1"/>
              <a:t>tak</a:t>
            </a:r>
            <a:r>
              <a:rPr lang="en-GB" sz="1400" dirty="0"/>
              <a:t> </a:t>
            </a:r>
            <a:r>
              <a:rPr lang="en-GB" sz="1400" dirty="0" err="1"/>
              <a:t>kalah</a:t>
            </a:r>
            <a:r>
              <a:rPr lang="en-GB" sz="1400" dirty="0"/>
              <a:t> </a:t>
            </a:r>
            <a:r>
              <a:rPr lang="en-GB" sz="1400" dirty="0" err="1"/>
              <a:t>penting</a:t>
            </a:r>
            <a:r>
              <a:rPr lang="en-GB" sz="1400" dirty="0"/>
              <a:t> </a:t>
            </a:r>
            <a:r>
              <a:rPr lang="en-GB" sz="1400" dirty="0" err="1"/>
              <a:t>dalam</a:t>
            </a:r>
            <a:r>
              <a:rPr lang="en-GB" sz="1400" dirty="0"/>
              <a:t> </a:t>
            </a:r>
            <a:r>
              <a:rPr lang="en-GB" sz="1400" dirty="0" err="1"/>
              <a:t>menyelesaikan</a:t>
            </a:r>
            <a:r>
              <a:rPr lang="en-GB" sz="1400" dirty="0"/>
              <a:t> </a:t>
            </a:r>
            <a:r>
              <a:rPr lang="en-GB" sz="1400" dirty="0" err="1"/>
              <a:t>berbagai</a:t>
            </a:r>
            <a:r>
              <a:rPr lang="en-GB" sz="1400" dirty="0"/>
              <a:t> </a:t>
            </a:r>
            <a:r>
              <a:rPr lang="en-GB" sz="1400" dirty="0" err="1"/>
              <a:t>pekerjaan</a:t>
            </a:r>
            <a:r>
              <a:rPr lang="en-GB" sz="1400" dirty="0"/>
              <a:t> </a:t>
            </a:r>
            <a:r>
              <a:rPr lang="en-GB" sz="1400" dirty="0" err="1"/>
              <a:t>dalam</a:t>
            </a:r>
            <a:r>
              <a:rPr lang="en-GB" sz="1400" dirty="0"/>
              <a:t> </a:t>
            </a:r>
            <a:r>
              <a:rPr lang="en-GB" sz="1400" dirty="0" err="1"/>
              <a:t>satu</a:t>
            </a:r>
            <a:r>
              <a:rPr lang="en-GB" sz="1400" dirty="0"/>
              <a:t> </a:t>
            </a:r>
            <a:r>
              <a:rPr lang="en-GB" sz="1400" dirty="0" err="1"/>
              <a:t>waktu</a:t>
            </a:r>
            <a:r>
              <a:rPr lang="en-GB" sz="1400" dirty="0"/>
              <a:t> </a:t>
            </a:r>
            <a:r>
              <a:rPr lang="en-GB" sz="1400" dirty="0" err="1"/>
              <a:t>dengan</a:t>
            </a:r>
            <a:endParaRPr lang="en-GB" sz="1400" dirty="0"/>
          </a:p>
          <a:p>
            <a:pPr marL="109728" indent="0" algn="just">
              <a:buNone/>
            </a:pPr>
            <a:r>
              <a:rPr lang="en-GB" sz="1400" dirty="0" err="1"/>
              <a:t>lebih</a:t>
            </a:r>
            <a:r>
              <a:rPr lang="en-GB" sz="1400" dirty="0"/>
              <a:t> </a:t>
            </a:r>
            <a:r>
              <a:rPr lang="en-GB" sz="1400" dirty="0" err="1"/>
              <a:t>ringkas</a:t>
            </a:r>
            <a:r>
              <a:rPr lang="en-GB" sz="1400" dirty="0"/>
              <a:t> </a:t>
            </a:r>
            <a:r>
              <a:rPr lang="en-GB" sz="1400" dirty="0" err="1"/>
              <a:t>dan</a:t>
            </a:r>
            <a:r>
              <a:rPr lang="en-GB" sz="1400" dirty="0"/>
              <a:t> </a:t>
            </a:r>
            <a:r>
              <a:rPr lang="en-GB" sz="1400" dirty="0" err="1"/>
              <a:t>cepat</a:t>
            </a:r>
            <a:r>
              <a:rPr lang="en-GB" sz="1400" dirty="0"/>
              <a:t>. Hal </a:t>
            </a:r>
            <a:r>
              <a:rPr lang="en-GB" sz="1400" dirty="0" err="1"/>
              <a:t>ini</a:t>
            </a:r>
            <a:r>
              <a:rPr lang="en-GB" sz="1400" dirty="0"/>
              <a:t> </a:t>
            </a:r>
            <a:r>
              <a:rPr lang="en-GB" sz="1400" dirty="0" err="1"/>
              <a:t>erat</a:t>
            </a:r>
            <a:r>
              <a:rPr lang="en-GB" sz="1400" dirty="0"/>
              <a:t> </a:t>
            </a:r>
            <a:r>
              <a:rPr lang="en-GB" sz="1400" dirty="0" err="1"/>
              <a:t>kaitannya</a:t>
            </a:r>
            <a:r>
              <a:rPr lang="en-GB" sz="1400" dirty="0"/>
              <a:t> </a:t>
            </a:r>
            <a:r>
              <a:rPr lang="en-GB" sz="1400" dirty="0" err="1"/>
              <a:t>dengan</a:t>
            </a:r>
            <a:r>
              <a:rPr lang="en-GB" sz="1400" dirty="0"/>
              <a:t> </a:t>
            </a:r>
            <a:r>
              <a:rPr lang="en-GB" sz="1400" dirty="0" err="1"/>
              <a:t>bentuk-bentuk</a:t>
            </a:r>
            <a:r>
              <a:rPr lang="en-GB" sz="1400" dirty="0"/>
              <a:t> </a:t>
            </a:r>
            <a:r>
              <a:rPr lang="en-GB" sz="1400" dirty="0" err="1"/>
              <a:t>pencarian</a:t>
            </a:r>
            <a:r>
              <a:rPr lang="en-GB" sz="1400" dirty="0"/>
              <a:t> data,</a:t>
            </a:r>
          </a:p>
          <a:p>
            <a:pPr marL="109728" indent="0" algn="just">
              <a:buNone/>
            </a:pPr>
            <a:r>
              <a:rPr lang="en-GB" sz="1400" dirty="0" err="1"/>
              <a:t>pengarsipan</a:t>
            </a:r>
            <a:r>
              <a:rPr lang="en-GB" sz="1400" dirty="0"/>
              <a:t>, </a:t>
            </a:r>
            <a:r>
              <a:rPr lang="en-GB" sz="1400" dirty="0" err="1"/>
              <a:t>hingga</a:t>
            </a:r>
            <a:r>
              <a:rPr lang="en-GB" sz="1400" dirty="0"/>
              <a:t> </a:t>
            </a:r>
            <a:r>
              <a:rPr lang="en-GB" sz="1400" dirty="0" err="1"/>
              <a:t>penyimpanan</a:t>
            </a:r>
            <a:r>
              <a:rPr lang="en-GB" sz="1400" dirty="0"/>
              <a:t>.</a:t>
            </a:r>
            <a:endParaRPr lang="en-GB" sz="1400" dirty="0" smtClean="0"/>
          </a:p>
          <a:p>
            <a:pPr marL="109728" indent="0" algn="just">
              <a:buNone/>
            </a:pPr>
            <a:endParaRPr lang="en-GB" sz="14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08025"/>
            <a:ext cx="1589851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97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Autofit/>
          </a:bodyPr>
          <a:lstStyle/>
          <a:p>
            <a:r>
              <a:rPr lang="en-GB" sz="3600" dirty="0" smtClean="0"/>
              <a:t>4. Artificial Intelligence </a:t>
            </a:r>
            <a:r>
              <a:rPr lang="en-GB" sz="3600" dirty="0" err="1" smtClean="0"/>
              <a:t>vs</a:t>
            </a:r>
            <a:r>
              <a:rPr lang="en-GB" sz="3600" dirty="0" smtClean="0"/>
              <a:t> Cara </a:t>
            </a:r>
            <a:r>
              <a:rPr lang="en-GB" sz="3600" dirty="0" err="1" smtClean="0"/>
              <a:t>Konvensional</a:t>
            </a:r>
            <a:r>
              <a:rPr lang="en-GB" sz="3600" dirty="0" smtClean="0"/>
              <a:t>.</a:t>
            </a:r>
            <a:endParaRPr lang="en-GB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08025"/>
            <a:ext cx="1589851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2861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458</TotalTime>
  <Words>1270</Words>
  <Application>Microsoft Office PowerPoint</Application>
  <PresentationFormat>On-screen Show (4:3)</PresentationFormat>
  <Paragraphs>223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Calibri</vt:lpstr>
      <vt:lpstr>Lucida Sans Unicode</vt:lpstr>
      <vt:lpstr>Verdana</vt:lpstr>
      <vt:lpstr>Wingdings 2</vt:lpstr>
      <vt:lpstr>Wingdings 3</vt:lpstr>
      <vt:lpstr>Concourse</vt:lpstr>
      <vt:lpstr>Artificial Intelligence</vt:lpstr>
      <vt:lpstr>Profil Narasumber</vt:lpstr>
      <vt:lpstr>1. Digitalisasi Bisnis dan Artificial Intelligence di Indonesia.</vt:lpstr>
      <vt:lpstr>PowerPoint Presentation</vt:lpstr>
      <vt:lpstr>2. Kurangnya Digitalisasi Bisnis Indonesia.</vt:lpstr>
      <vt:lpstr>PowerPoint Presentation</vt:lpstr>
      <vt:lpstr>3. Manfaat Digitalisasi bagi para Pebisnis.</vt:lpstr>
      <vt:lpstr>PowerPoint Presentation</vt:lpstr>
      <vt:lpstr>4. Artificial Intelligence vs Cara Konvensional.</vt:lpstr>
      <vt:lpstr>PowerPoint Presentation</vt:lpstr>
      <vt:lpstr>5. Indonesia, Negara Paling Optimis akan Manfaat Teknologi AI.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Terima Kasih</vt:lpstr>
    </vt:vector>
  </TitlesOfParts>
  <Company>PT Medco E&amp;P Indonesia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Artificial Intelligence</dc:title>
  <dc:creator>labprogvb</dc:creator>
  <cp:lastModifiedBy>SMKI Utama4</cp:lastModifiedBy>
  <cp:revision>23</cp:revision>
  <dcterms:created xsi:type="dcterms:W3CDTF">2023-10-29T04:36:24Z</dcterms:created>
  <dcterms:modified xsi:type="dcterms:W3CDTF">2023-11-01T06:43:06Z</dcterms:modified>
</cp:coreProperties>
</file>